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87" r:id="rId2"/>
    <p:sldId id="267" r:id="rId3"/>
    <p:sldId id="259" r:id="rId4"/>
    <p:sldId id="294" r:id="rId5"/>
    <p:sldId id="295" r:id="rId6"/>
    <p:sldId id="299" r:id="rId7"/>
    <p:sldId id="300" r:id="rId8"/>
    <p:sldId id="296" r:id="rId9"/>
    <p:sldId id="266" r:id="rId10"/>
    <p:sldId id="263" r:id="rId11"/>
    <p:sldId id="312" r:id="rId12"/>
    <p:sldId id="268" r:id="rId13"/>
    <p:sldId id="271" r:id="rId14"/>
    <p:sldId id="264" r:id="rId15"/>
    <p:sldId id="289" r:id="rId16"/>
    <p:sldId id="265" r:id="rId17"/>
    <p:sldId id="297" r:id="rId18"/>
    <p:sldId id="274" r:id="rId19"/>
    <p:sldId id="269" r:id="rId20"/>
    <p:sldId id="290" r:id="rId21"/>
    <p:sldId id="270" r:id="rId22"/>
    <p:sldId id="257" r:id="rId23"/>
    <p:sldId id="261" r:id="rId24"/>
    <p:sldId id="256" r:id="rId25"/>
    <p:sldId id="272" r:id="rId26"/>
    <p:sldId id="273" r:id="rId27"/>
    <p:sldId id="288" r:id="rId28"/>
    <p:sldId id="275" r:id="rId29"/>
    <p:sldId id="298" r:id="rId30"/>
    <p:sldId id="292" r:id="rId31"/>
    <p:sldId id="293" r:id="rId32"/>
    <p:sldId id="301" r:id="rId33"/>
    <p:sldId id="302" r:id="rId34"/>
    <p:sldId id="303" r:id="rId35"/>
    <p:sldId id="304" r:id="rId36"/>
    <p:sldId id="305" r:id="rId37"/>
    <p:sldId id="307" r:id="rId38"/>
    <p:sldId id="310" r:id="rId39"/>
    <p:sldId id="308" r:id="rId40"/>
    <p:sldId id="309" r:id="rId41"/>
    <p:sldId id="311" r:id="rId42"/>
    <p:sldId id="314" r:id="rId43"/>
    <p:sldId id="313" r:id="rId44"/>
    <p:sldId id="315" r:id="rId45"/>
    <p:sldId id="316" r:id="rId46"/>
    <p:sldId id="317" r:id="rId47"/>
    <p:sldId id="319" r:id="rId48"/>
    <p:sldId id="318" r:id="rId49"/>
    <p:sldId id="320" r:id="rId50"/>
    <p:sldId id="325" r:id="rId51"/>
    <p:sldId id="326" r:id="rId52"/>
    <p:sldId id="321" r:id="rId53"/>
    <p:sldId id="322" r:id="rId54"/>
    <p:sldId id="323" r:id="rId55"/>
    <p:sldId id="324" r:id="rId56"/>
    <p:sldId id="291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9" d="100"/>
          <a:sy n="159" d="100"/>
        </p:scale>
        <p:origin x="17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DAC</a:t>
            </a:r>
            <a:r>
              <a:rPr lang="en-US" altLang="ko-KR" baseline="0"/>
              <a:t> </a:t>
            </a:r>
            <a:r>
              <a:rPr lang="ko-KR" altLang="en-US" baseline="0"/>
              <a:t>전압 출력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Sheet1!$D$8:$D$109</c:f>
              <c:numCache>
                <c:formatCode>0</c:formatCode>
                <c:ptCount val="102"/>
                <c:pt idx="0">
                  <c:v>0</c:v>
                </c:pt>
                <c:pt idx="1">
                  <c:v>7.7272727272727284</c:v>
                </c:pt>
                <c:pt idx="2">
                  <c:v>15.454545454545457</c:v>
                </c:pt>
                <c:pt idx="3">
                  <c:v>23.181818181818183</c:v>
                </c:pt>
                <c:pt idx="4">
                  <c:v>30.909090909090914</c:v>
                </c:pt>
                <c:pt idx="5">
                  <c:v>38.63636363636364</c:v>
                </c:pt>
                <c:pt idx="6">
                  <c:v>46.363636363636367</c:v>
                </c:pt>
                <c:pt idx="7">
                  <c:v>54.090909090909093</c:v>
                </c:pt>
                <c:pt idx="8">
                  <c:v>61.818181818181827</c:v>
                </c:pt>
                <c:pt idx="9">
                  <c:v>69.545454545454561</c:v>
                </c:pt>
                <c:pt idx="10">
                  <c:v>77.27272727272728</c:v>
                </c:pt>
                <c:pt idx="11">
                  <c:v>85.000000000000014</c:v>
                </c:pt>
                <c:pt idx="12">
                  <c:v>92.727272727272734</c:v>
                </c:pt>
                <c:pt idx="13">
                  <c:v>100.45454545454547</c:v>
                </c:pt>
                <c:pt idx="14">
                  <c:v>108.18181818181819</c:v>
                </c:pt>
                <c:pt idx="15">
                  <c:v>115.90909090909092</c:v>
                </c:pt>
                <c:pt idx="16">
                  <c:v>123.63636363636365</c:v>
                </c:pt>
                <c:pt idx="17">
                  <c:v>131.36363636363637</c:v>
                </c:pt>
                <c:pt idx="18">
                  <c:v>139.09090909090912</c:v>
                </c:pt>
                <c:pt idx="19">
                  <c:v>146.81818181818184</c:v>
                </c:pt>
                <c:pt idx="20">
                  <c:v>154.54545454545456</c:v>
                </c:pt>
                <c:pt idx="21">
                  <c:v>162.27272727272731</c:v>
                </c:pt>
                <c:pt idx="22">
                  <c:v>170.00000000000003</c:v>
                </c:pt>
                <c:pt idx="23">
                  <c:v>177.72727272727272</c:v>
                </c:pt>
                <c:pt idx="24">
                  <c:v>185.45454545454547</c:v>
                </c:pt>
                <c:pt idx="25">
                  <c:v>193.18181818181819</c:v>
                </c:pt>
                <c:pt idx="26">
                  <c:v>200.90909090909093</c:v>
                </c:pt>
                <c:pt idx="27">
                  <c:v>208.63636363636365</c:v>
                </c:pt>
                <c:pt idx="28">
                  <c:v>216.36363636363637</c:v>
                </c:pt>
                <c:pt idx="29">
                  <c:v>224.09090909090909</c:v>
                </c:pt>
                <c:pt idx="30">
                  <c:v>231.81818181818184</c:v>
                </c:pt>
                <c:pt idx="31">
                  <c:v>239.54545454545456</c:v>
                </c:pt>
                <c:pt idx="32">
                  <c:v>247.27272727272731</c:v>
                </c:pt>
                <c:pt idx="33">
                  <c:v>255</c:v>
                </c:pt>
                <c:pt idx="34">
                  <c:v>0</c:v>
                </c:pt>
                <c:pt idx="35">
                  <c:v>7.7272727272727284</c:v>
                </c:pt>
                <c:pt idx="36">
                  <c:v>15.454545454545457</c:v>
                </c:pt>
                <c:pt idx="37">
                  <c:v>23.181818181818183</c:v>
                </c:pt>
                <c:pt idx="38">
                  <c:v>30.909090909090914</c:v>
                </c:pt>
                <c:pt idx="39">
                  <c:v>38.63636363636364</c:v>
                </c:pt>
                <c:pt idx="40">
                  <c:v>46.363636363636367</c:v>
                </c:pt>
                <c:pt idx="41">
                  <c:v>54.090909090909093</c:v>
                </c:pt>
                <c:pt idx="42">
                  <c:v>61.818181818181827</c:v>
                </c:pt>
                <c:pt idx="43">
                  <c:v>69.545454545454561</c:v>
                </c:pt>
                <c:pt idx="44">
                  <c:v>77.27272727272728</c:v>
                </c:pt>
                <c:pt idx="45">
                  <c:v>85.000000000000014</c:v>
                </c:pt>
                <c:pt idx="46">
                  <c:v>92.727272727272734</c:v>
                </c:pt>
                <c:pt idx="47">
                  <c:v>100.45454545454547</c:v>
                </c:pt>
                <c:pt idx="48">
                  <c:v>108.18181818181819</c:v>
                </c:pt>
                <c:pt idx="49">
                  <c:v>115.90909090909092</c:v>
                </c:pt>
                <c:pt idx="50">
                  <c:v>123.63636363636365</c:v>
                </c:pt>
                <c:pt idx="51">
                  <c:v>131.36363636363637</c:v>
                </c:pt>
                <c:pt idx="52">
                  <c:v>139.09090909090912</c:v>
                </c:pt>
                <c:pt idx="53">
                  <c:v>146.81818181818184</c:v>
                </c:pt>
                <c:pt idx="54">
                  <c:v>154.54545454545456</c:v>
                </c:pt>
                <c:pt idx="55">
                  <c:v>162.27272727272731</c:v>
                </c:pt>
                <c:pt idx="56">
                  <c:v>170.00000000000003</c:v>
                </c:pt>
                <c:pt idx="57">
                  <c:v>177.72727272727272</c:v>
                </c:pt>
                <c:pt idx="58">
                  <c:v>185.45454545454547</c:v>
                </c:pt>
                <c:pt idx="59">
                  <c:v>193.18181818181819</c:v>
                </c:pt>
                <c:pt idx="60">
                  <c:v>200.90909090909093</c:v>
                </c:pt>
                <c:pt idx="61">
                  <c:v>208.63636363636365</c:v>
                </c:pt>
                <c:pt idx="62">
                  <c:v>216.36363636363637</c:v>
                </c:pt>
                <c:pt idx="63">
                  <c:v>224.09090909090909</c:v>
                </c:pt>
                <c:pt idx="64">
                  <c:v>231.81818181818184</c:v>
                </c:pt>
                <c:pt idx="65">
                  <c:v>239.54545454545456</c:v>
                </c:pt>
                <c:pt idx="66">
                  <c:v>247.27272727272731</c:v>
                </c:pt>
                <c:pt idx="67">
                  <c:v>255</c:v>
                </c:pt>
                <c:pt idx="68">
                  <c:v>0</c:v>
                </c:pt>
                <c:pt idx="69">
                  <c:v>7.7272727272727284</c:v>
                </c:pt>
                <c:pt idx="70">
                  <c:v>15.454545454545457</c:v>
                </c:pt>
                <c:pt idx="71">
                  <c:v>23.181818181818183</c:v>
                </c:pt>
                <c:pt idx="72">
                  <c:v>30.909090909090914</c:v>
                </c:pt>
                <c:pt idx="73">
                  <c:v>38.63636363636364</c:v>
                </c:pt>
                <c:pt idx="74">
                  <c:v>46.363636363636367</c:v>
                </c:pt>
                <c:pt idx="75">
                  <c:v>54.090909090909093</c:v>
                </c:pt>
                <c:pt idx="76">
                  <c:v>61.818181818181827</c:v>
                </c:pt>
                <c:pt idx="77">
                  <c:v>69.545454545454561</c:v>
                </c:pt>
                <c:pt idx="78">
                  <c:v>77.27272727272728</c:v>
                </c:pt>
                <c:pt idx="79">
                  <c:v>85.000000000000014</c:v>
                </c:pt>
                <c:pt idx="80">
                  <c:v>92.727272727272734</c:v>
                </c:pt>
                <c:pt idx="81">
                  <c:v>100.45454545454547</c:v>
                </c:pt>
                <c:pt idx="82">
                  <c:v>108.18181818181819</c:v>
                </c:pt>
                <c:pt idx="83">
                  <c:v>115.90909090909092</c:v>
                </c:pt>
                <c:pt idx="84">
                  <c:v>123.63636363636365</c:v>
                </c:pt>
                <c:pt idx="85">
                  <c:v>131.36363636363637</c:v>
                </c:pt>
                <c:pt idx="86">
                  <c:v>139.09090909090912</c:v>
                </c:pt>
                <c:pt idx="87">
                  <c:v>146.81818181818184</c:v>
                </c:pt>
                <c:pt idx="88">
                  <c:v>154.54545454545456</c:v>
                </c:pt>
                <c:pt idx="89">
                  <c:v>162.27272727272731</c:v>
                </c:pt>
                <c:pt idx="90">
                  <c:v>170.00000000000003</c:v>
                </c:pt>
                <c:pt idx="91">
                  <c:v>177.72727272727272</c:v>
                </c:pt>
                <c:pt idx="92">
                  <c:v>185.45454545454547</c:v>
                </c:pt>
                <c:pt idx="93">
                  <c:v>193.18181818181819</c:v>
                </c:pt>
                <c:pt idx="94">
                  <c:v>200.90909090909093</c:v>
                </c:pt>
                <c:pt idx="95">
                  <c:v>208.63636363636365</c:v>
                </c:pt>
                <c:pt idx="96">
                  <c:v>216.36363636363637</c:v>
                </c:pt>
                <c:pt idx="97">
                  <c:v>224.09090909090909</c:v>
                </c:pt>
                <c:pt idx="98">
                  <c:v>231.81818181818184</c:v>
                </c:pt>
                <c:pt idx="99">
                  <c:v>239.54545454545456</c:v>
                </c:pt>
                <c:pt idx="100">
                  <c:v>247.27272727272731</c:v>
                </c:pt>
                <c:pt idx="101">
                  <c:v>255</c:v>
                </c:pt>
              </c:numCache>
            </c:numRef>
          </c:cat>
          <c:val>
            <c:numRef>
              <c:f>Sheet1!$C$8:$C$109</c:f>
              <c:numCache>
                <c:formatCode>General</c:formatCode>
                <c:ptCount val="102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0</c:v>
                </c:pt>
                <c:pt idx="35">
                  <c:v>0.1</c:v>
                </c:pt>
                <c:pt idx="36">
                  <c:v>0.2</c:v>
                </c:pt>
                <c:pt idx="37">
                  <c:v>0.3</c:v>
                </c:pt>
                <c:pt idx="38">
                  <c:v>0.4</c:v>
                </c:pt>
                <c:pt idx="39">
                  <c:v>0.5</c:v>
                </c:pt>
                <c:pt idx="40">
                  <c:v>0.6</c:v>
                </c:pt>
                <c:pt idx="41">
                  <c:v>0.7</c:v>
                </c:pt>
                <c:pt idx="42">
                  <c:v>0.8</c:v>
                </c:pt>
                <c:pt idx="43">
                  <c:v>0.9</c:v>
                </c:pt>
                <c:pt idx="44">
                  <c:v>1</c:v>
                </c:pt>
                <c:pt idx="45">
                  <c:v>1.1000000000000001</c:v>
                </c:pt>
                <c:pt idx="46">
                  <c:v>1.2</c:v>
                </c:pt>
                <c:pt idx="47">
                  <c:v>1.3</c:v>
                </c:pt>
                <c:pt idx="48">
                  <c:v>1.4</c:v>
                </c:pt>
                <c:pt idx="49">
                  <c:v>1.5</c:v>
                </c:pt>
                <c:pt idx="50">
                  <c:v>1.6</c:v>
                </c:pt>
                <c:pt idx="51">
                  <c:v>1.7</c:v>
                </c:pt>
                <c:pt idx="52">
                  <c:v>1.8</c:v>
                </c:pt>
                <c:pt idx="53">
                  <c:v>1.9</c:v>
                </c:pt>
                <c:pt idx="54">
                  <c:v>2</c:v>
                </c:pt>
                <c:pt idx="55">
                  <c:v>2.1</c:v>
                </c:pt>
                <c:pt idx="56">
                  <c:v>2.2000000000000002</c:v>
                </c:pt>
                <c:pt idx="57">
                  <c:v>2.2999999999999998</c:v>
                </c:pt>
                <c:pt idx="58">
                  <c:v>2.4</c:v>
                </c:pt>
                <c:pt idx="59">
                  <c:v>2.5</c:v>
                </c:pt>
                <c:pt idx="60">
                  <c:v>2.6</c:v>
                </c:pt>
                <c:pt idx="61">
                  <c:v>2.7</c:v>
                </c:pt>
                <c:pt idx="62">
                  <c:v>2.8</c:v>
                </c:pt>
                <c:pt idx="63">
                  <c:v>2.9</c:v>
                </c:pt>
                <c:pt idx="64">
                  <c:v>3</c:v>
                </c:pt>
                <c:pt idx="65">
                  <c:v>3.1</c:v>
                </c:pt>
                <c:pt idx="66">
                  <c:v>3.2</c:v>
                </c:pt>
                <c:pt idx="67">
                  <c:v>3.3</c:v>
                </c:pt>
                <c:pt idx="68">
                  <c:v>0</c:v>
                </c:pt>
                <c:pt idx="69">
                  <c:v>0.1</c:v>
                </c:pt>
                <c:pt idx="70">
                  <c:v>0.2</c:v>
                </c:pt>
                <c:pt idx="71">
                  <c:v>0.3</c:v>
                </c:pt>
                <c:pt idx="72">
                  <c:v>0.4</c:v>
                </c:pt>
                <c:pt idx="73">
                  <c:v>0.5</c:v>
                </c:pt>
                <c:pt idx="74">
                  <c:v>0.6</c:v>
                </c:pt>
                <c:pt idx="75">
                  <c:v>0.7</c:v>
                </c:pt>
                <c:pt idx="76">
                  <c:v>0.8</c:v>
                </c:pt>
                <c:pt idx="77">
                  <c:v>0.9</c:v>
                </c:pt>
                <c:pt idx="78">
                  <c:v>1</c:v>
                </c:pt>
                <c:pt idx="79">
                  <c:v>1.1000000000000001</c:v>
                </c:pt>
                <c:pt idx="80">
                  <c:v>1.2</c:v>
                </c:pt>
                <c:pt idx="81">
                  <c:v>1.3</c:v>
                </c:pt>
                <c:pt idx="82">
                  <c:v>1.4</c:v>
                </c:pt>
                <c:pt idx="83">
                  <c:v>1.5</c:v>
                </c:pt>
                <c:pt idx="84">
                  <c:v>1.6</c:v>
                </c:pt>
                <c:pt idx="85">
                  <c:v>1.7</c:v>
                </c:pt>
                <c:pt idx="86">
                  <c:v>1.8</c:v>
                </c:pt>
                <c:pt idx="87">
                  <c:v>1.9</c:v>
                </c:pt>
                <c:pt idx="88">
                  <c:v>2</c:v>
                </c:pt>
                <c:pt idx="89">
                  <c:v>2.1</c:v>
                </c:pt>
                <c:pt idx="90">
                  <c:v>2.2000000000000002</c:v>
                </c:pt>
                <c:pt idx="91">
                  <c:v>2.2999999999999998</c:v>
                </c:pt>
                <c:pt idx="92">
                  <c:v>2.4</c:v>
                </c:pt>
                <c:pt idx="93">
                  <c:v>2.5</c:v>
                </c:pt>
                <c:pt idx="94">
                  <c:v>2.6</c:v>
                </c:pt>
                <c:pt idx="95">
                  <c:v>2.7</c:v>
                </c:pt>
                <c:pt idx="96">
                  <c:v>2.8</c:v>
                </c:pt>
                <c:pt idx="97">
                  <c:v>2.9</c:v>
                </c:pt>
                <c:pt idx="98">
                  <c:v>3</c:v>
                </c:pt>
                <c:pt idx="99">
                  <c:v>3.1</c:v>
                </c:pt>
                <c:pt idx="100">
                  <c:v>3.2</c:v>
                </c:pt>
                <c:pt idx="101">
                  <c:v>3.3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425-4C97-A448-0A851B9884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6808168"/>
        <c:axId val="326805872"/>
      </c:lineChart>
      <c:catAx>
        <c:axId val="3268081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DAC</a:t>
                </a:r>
                <a:r>
                  <a:rPr lang="en-US" altLang="ko-KR" baseline="0"/>
                  <a:t> </a:t>
                </a:r>
                <a:r>
                  <a:rPr lang="ko-KR" altLang="en-US" baseline="0"/>
                  <a:t>값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26805872"/>
        <c:crosses val="autoZero"/>
        <c:auto val="1"/>
        <c:lblAlgn val="ctr"/>
        <c:lblOffset val="100"/>
        <c:noMultiLvlLbl val="0"/>
      </c:catAx>
      <c:valAx>
        <c:axId val="326805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전압</a:t>
                </a:r>
                <a:r>
                  <a:rPr lang="en-US" altLang="ko-KR"/>
                  <a:t>[V]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26808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B0F8A3-C1AA-43D8-8690-CDF06F87797F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875DB-C536-4CB6-9675-2AA3519790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540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10%EC%84%B8%EA%B8%B0" TargetMode="External"/><Relationship Id="rId7" Type="http://schemas.openxmlformats.org/officeDocument/2006/relationships/hyperlink" Target="https://ko.wikipedia.org/wiki/%EB%B8%94%EB%A3%A8%ED%88%AC%EC%8A%A4#cite_note-8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ko.wikipedia.org/wiki/%ED%95%98%EB%9E%84%EB%93%9C_%EB%B8%94%EB%9D%BC%ED%86%A4" TargetMode="External"/><Relationship Id="rId5" Type="http://schemas.openxmlformats.org/officeDocument/2006/relationships/hyperlink" Target="https://ko.wikipedia.org/wiki/%EB%8D%B4%EB%A7%88%ED%81%AC" TargetMode="External"/><Relationship Id="rId4" Type="http://schemas.openxmlformats.org/officeDocument/2006/relationships/hyperlink" Target="https://ko.wikipedia.org/wiki/%EB%85%B8%EB%A5%B4%EC%9B%A8%EC%9D%B4" TargetMode="Externa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주차 수업내용은 꼭 </a:t>
            </a:r>
            <a:r>
              <a:rPr lang="en-US" altLang="ko-KR" dirty="0"/>
              <a:t>C </a:t>
            </a:r>
            <a:r>
              <a:rPr lang="ko-KR" altLang="en-US" dirty="0"/>
              <a:t>언어에만 한정내용은 아니고 프로그램 작성이 실수를 방기하기 위한 팁과 </a:t>
            </a:r>
            <a:r>
              <a:rPr lang="ko-KR" altLang="en-US" dirty="0" err="1"/>
              <a:t>소흘히</a:t>
            </a:r>
            <a:r>
              <a:rPr lang="ko-KR" altLang="en-US" dirty="0"/>
              <a:t> 지나치기 쉬운 부분을 다루어 봤습니다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포인터를 제외하였고 편하게 듣고 이해 </a:t>
            </a:r>
            <a:r>
              <a:rPr lang="ko-KR" altLang="en-US" dirty="0" err="1"/>
              <a:t>할수</a:t>
            </a:r>
            <a:r>
              <a:rPr lang="ko-KR" altLang="en-US" dirty="0"/>
              <a:t> 있는 내용으로 수업을 진행 하도록 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01676C-005F-49A2-A458-E416D763A15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0943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87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071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654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일부 핀은 노출도어 있지 않다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9071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874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976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693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4281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1112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204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일부 핀은 노출도어 있지 않다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2539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0929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6143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5567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9990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5333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1922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SD</a:t>
            </a:r>
            <a:r>
              <a:rPr lang="ko-KR" altLang="en-US" dirty="0"/>
              <a:t> 메모리의 파일을 </a:t>
            </a:r>
            <a:r>
              <a:rPr lang="ko-KR" altLang="en-US" dirty="0" err="1"/>
              <a:t>억세스</a:t>
            </a:r>
            <a:r>
              <a:rPr lang="ko-KR" altLang="en-US" dirty="0"/>
              <a:t> 하기위해서 </a:t>
            </a:r>
            <a:r>
              <a:rPr lang="en-US" altLang="ko-KR" dirty="0"/>
              <a:t>FATFS </a:t>
            </a:r>
            <a:r>
              <a:rPr lang="ko-KR" altLang="en-US" dirty="0"/>
              <a:t>라이브러리를 사용한다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1450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NTTP </a:t>
            </a:r>
            <a:r>
              <a:rPr lang="ko-KR" altLang="en-US" dirty="0"/>
              <a:t>라이브러리를 설치하고 인터넷으로 시간을 가져와 파일 기록일자를 표시할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2462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차량의 진단용 </a:t>
            </a:r>
            <a:r>
              <a:rPr lang="ko-KR" altLang="en-US" dirty="0" err="1"/>
              <a:t>스케너</a:t>
            </a:r>
            <a:r>
              <a:rPr lang="ko-KR" altLang="en-US" dirty="0"/>
              <a:t> 연결용 </a:t>
            </a:r>
            <a:r>
              <a:rPr lang="en-US" altLang="ko-KR" dirty="0"/>
              <a:t>OBD II </a:t>
            </a:r>
            <a:r>
              <a:rPr lang="ko-KR" altLang="en-US" dirty="0"/>
              <a:t>포트도 </a:t>
            </a:r>
            <a:r>
              <a:rPr lang="en-US" altLang="ko-KR" dirty="0"/>
              <a:t>CAN </a:t>
            </a:r>
            <a:r>
              <a:rPr lang="ko-KR" altLang="en-US" dirty="0"/>
              <a:t>통신이나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7132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메시지 프레임 </a:t>
            </a:r>
            <a:r>
              <a:rPr lang="ko-KR" altLang="en-US" dirty="0" err="1"/>
              <a:t>전송시</a:t>
            </a:r>
            <a:r>
              <a:rPr lang="ko-KR" altLang="en-US" dirty="0"/>
              <a:t>  버스에  수신 확인의 </a:t>
            </a:r>
            <a:r>
              <a:rPr lang="en-US" altLang="ko-KR" dirty="0"/>
              <a:t>ACK </a:t>
            </a:r>
            <a:r>
              <a:rPr lang="ko-KR" altLang="en-US" dirty="0"/>
              <a:t>신호를 줄 장치가 없을 경우 통신 에러가 발생되므로 모듈 </a:t>
            </a:r>
            <a:r>
              <a:rPr lang="en-US" altLang="ko-KR" dirty="0"/>
              <a:t>1</a:t>
            </a:r>
            <a:r>
              <a:rPr lang="ko-KR" altLang="en-US" dirty="0"/>
              <a:t>개 단독으로는 평가가 어렵다</a:t>
            </a:r>
            <a:r>
              <a:rPr lang="en-US" altLang="ko-KR" dirty="0"/>
              <a:t>.(</a:t>
            </a:r>
            <a:r>
              <a:rPr lang="ko-KR" altLang="en-US" dirty="0"/>
              <a:t>수신 및 </a:t>
            </a:r>
            <a:r>
              <a:rPr lang="en-US" altLang="ko-KR" dirty="0"/>
              <a:t>ACK</a:t>
            </a:r>
            <a:r>
              <a:rPr lang="ko-KR" altLang="en-US" dirty="0"/>
              <a:t>를 줄 상대 장치 필요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379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ESP32 WROOM DATA SHEET</a:t>
            </a:r>
            <a:r>
              <a:rPr lang="ko-KR" altLang="en-US" dirty="0"/>
              <a:t>에 대한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5764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차량의 진단용 </a:t>
            </a:r>
            <a:r>
              <a:rPr lang="ko-KR" altLang="en-US" dirty="0" err="1"/>
              <a:t>스케너</a:t>
            </a:r>
            <a:r>
              <a:rPr lang="ko-KR" altLang="en-US" dirty="0"/>
              <a:t> 연결용 </a:t>
            </a:r>
            <a:r>
              <a:rPr lang="en-US" altLang="ko-KR" dirty="0"/>
              <a:t>OBD II </a:t>
            </a:r>
            <a:r>
              <a:rPr lang="ko-KR" altLang="en-US" dirty="0"/>
              <a:t>포트도 </a:t>
            </a:r>
            <a:r>
              <a:rPr lang="en-US" altLang="ko-KR" dirty="0"/>
              <a:t>CAN </a:t>
            </a:r>
            <a:r>
              <a:rPr lang="ko-KR" altLang="en-US" dirty="0"/>
              <a:t>통신이나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2636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9105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블루투스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라는 이름은 </a:t>
            </a:r>
            <a:r>
              <a:rPr lang="en-US" altLang="ko-KR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" tooltip="10세기"/>
              </a:rPr>
              <a:t>10</a:t>
            </a:r>
            <a:r>
              <a:rPr lang="ko-KR" alt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" tooltip="10세기"/>
              </a:rPr>
              <a:t>세기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경 처음으로 </a:t>
            </a:r>
            <a:r>
              <a:rPr lang="ko-KR" alt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4" tooltip="노르웨이"/>
              </a:rPr>
              <a:t>노르웨이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와 </a:t>
            </a:r>
            <a:r>
              <a:rPr lang="ko-KR" alt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5" tooltip="덴마크"/>
              </a:rPr>
              <a:t>덴마크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를 통합한 덴마크의 </a:t>
            </a:r>
            <a:r>
              <a:rPr lang="ko-KR" altLang="en-US" b="0" i="0" u="none" strike="noStrike" dirty="0" err="1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6" tooltip="하랄드 블라톤"/>
              </a:rPr>
              <a:t>하랄드</a:t>
            </a:r>
            <a:r>
              <a:rPr lang="ko-KR" alt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6" tooltip="하랄드 블라톤"/>
              </a:rPr>
              <a:t> </a:t>
            </a:r>
            <a:r>
              <a:rPr lang="ko-KR" altLang="en-US" b="0" i="0" u="none" strike="noStrike" dirty="0" err="1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6" tooltip="하랄드 블라톤"/>
              </a:rPr>
              <a:t>블라톤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(Harald </a:t>
            </a:r>
            <a:r>
              <a:rPr lang="en-US" altLang="ko-K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Blåtand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국왕의 별칭이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파란 이빨의 왕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으로 불렸다는 것에서 유래되었다고 한다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altLang="ko-KR" b="0" i="0" u="none" strike="noStrike" baseline="3000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7"/>
              </a:rPr>
              <a:t>[8]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。</a:t>
            </a:r>
            <a:r>
              <a:rPr lang="en-US" altLang="ko-K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Blåtand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를 영어식으로 번역한 단어가 블루투스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(Bluetooth)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이다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하랄드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블라톤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왕이 스칸디나비아를 통일했던 것처럼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'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난립하는 여러 무선 통신 규격을 통합하자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는 염원이 담겼다고 한다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3057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0466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8783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1444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6425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482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3912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438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ESP32 WROOM DATA SHEET</a:t>
            </a:r>
            <a:r>
              <a:rPr lang="ko-KR" altLang="en-US" dirty="0"/>
              <a:t>에 대한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6601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AP TEST</a:t>
            </a:r>
            <a:r>
              <a:rPr lang="ko-KR" altLang="en-US" dirty="0"/>
              <a:t>시 </a:t>
            </a:r>
            <a:r>
              <a:rPr lang="en-US" altLang="ko-KR" dirty="0"/>
              <a:t>WIFI</a:t>
            </a:r>
            <a:r>
              <a:rPr lang="ko-KR" altLang="en-US" dirty="0"/>
              <a:t>로 </a:t>
            </a:r>
            <a:r>
              <a:rPr lang="en-US" altLang="ko-KR" dirty="0"/>
              <a:t>ESP32 AP</a:t>
            </a:r>
            <a:r>
              <a:rPr lang="ko-KR" altLang="en-US" dirty="0" err="1"/>
              <a:t>접속시</a:t>
            </a:r>
            <a:r>
              <a:rPr lang="ko-KR" altLang="en-US" dirty="0"/>
              <a:t> 인터넷 연결없이 와이파이 접속 유지를 설정해준다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060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AP TEST</a:t>
            </a:r>
            <a:r>
              <a:rPr lang="ko-KR" altLang="en-US" dirty="0"/>
              <a:t>시 </a:t>
            </a:r>
            <a:r>
              <a:rPr lang="en-US" altLang="ko-KR" dirty="0"/>
              <a:t>WIFI</a:t>
            </a:r>
            <a:r>
              <a:rPr lang="ko-KR" altLang="en-US" dirty="0"/>
              <a:t>로 </a:t>
            </a:r>
            <a:r>
              <a:rPr lang="en-US" altLang="ko-KR" dirty="0"/>
              <a:t>ESP32 AP</a:t>
            </a:r>
            <a:r>
              <a:rPr lang="ko-KR" altLang="en-US" dirty="0" err="1"/>
              <a:t>접속시</a:t>
            </a:r>
            <a:r>
              <a:rPr lang="ko-KR" altLang="en-US" dirty="0"/>
              <a:t> 인터넷 연결없이 와이파이 접속 유지를 설정해준다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44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일부 핀은 노출도어 있지 않다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25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일부 핀은 노출도어 있지 않다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810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일부 핀은 노출도어 있지 않다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048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일부 핀은 노출도어 있지 않다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90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LED </a:t>
            </a:r>
            <a:r>
              <a:rPr lang="ko-KR" altLang="en-US" dirty="0"/>
              <a:t>및 </a:t>
            </a:r>
            <a:r>
              <a:rPr lang="en-US" altLang="ko-KR" dirty="0"/>
              <a:t>BOOT S/W</a:t>
            </a:r>
            <a:r>
              <a:rPr lang="ko-KR" altLang="en-US" dirty="0"/>
              <a:t>는 </a:t>
            </a:r>
            <a:r>
              <a:rPr lang="en-US" altLang="ko-KR" dirty="0"/>
              <a:t>DO IT EV-KIT </a:t>
            </a:r>
            <a:r>
              <a:rPr lang="ko-KR" altLang="en-US" dirty="0"/>
              <a:t>내부에서 연결되어 있어 그림에는 표시 되어있지 않다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257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D2A12-B385-4131-8151-B8F00D47BB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A1DB8B-A2B0-47E5-AAAF-A0015616F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99EEA1-072F-4EC8-B100-ADD9334A4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C0DC00-95E2-4904-A506-910CB7E5D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916135-E7F0-4DBF-B47D-4F45AD699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347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97BC81-AB8F-4F20-B965-D028DB3C2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B4CC65-57A4-4A7C-8FAE-FEF5D7740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223464-E693-4CEC-AA5C-7219C3255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36F6CB-24D3-4A30-B69E-40508739F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BD5F86-A261-4D6F-A90A-6CFC3C2B9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472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F46705-AD8A-494F-99C8-3247028424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75E554-2798-41DC-9150-4B6462F464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CE6C7D-54D9-40C5-ADCE-E6DC12845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93701-7323-47E1-ADC1-33175115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9EFC5E-67A5-4401-A557-C40E0615E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236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683817-445F-4C61-B5CB-BCF0B4315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3A4B9B-CDEA-4614-8205-AF79DE792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E9CAEB-CA3E-441F-8922-A52AAC0C5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F6A5C1-99FE-4229-82A7-D931D3F0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719839-80B2-488A-AE23-E3E51D2EA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161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A5A0D0-31B2-4D31-8F9E-74727175F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615A4E-79B3-4C2A-8784-EDCB82EF5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F7296F-63E1-4C65-9E23-76997D8A0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B73B83-D4B3-4528-AC69-9658D057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897EF2-7D59-422C-A3AD-3D6ED8EA1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898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1528C-CE57-4BCB-80E9-8F3697974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911299-6959-40C0-BBDB-8916DBF10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9382E3-4CD0-487D-B730-2A391B3C4C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FB3A41-DF61-477D-8C53-E356EC499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64593A-F3F2-4271-905D-6777D1114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5D6FE9-6618-4688-A4D1-A43E76F42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438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CAE911-137F-48E0-AC9D-ECCA9287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0FF9C3-A320-42B7-A62F-21B04E4D4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E3AF9A-F24C-4030-9532-EB39F5C721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A5C1924-09C8-4ABE-84C9-0E8FB9C406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6AF2CCE-78BD-4297-A41A-53D43CA1E9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C22BBE-A9D7-4918-961A-E830A6086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6B8E5EE-C609-47A9-90B4-303F163B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87BDD6-7DB3-454F-8903-288F15A68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04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08FD61-7945-4E39-8834-71EF4B541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18687FF-E70F-4633-A023-7C09813A5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3C1A5C-E7EA-4829-A82F-0FCEE2C47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9E35CE-6956-42D9-BB75-D68FF19D7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863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69FA189-5278-4B5E-9A5B-978B2D49C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9BB2958-5DD0-4258-A197-5A3D3F53D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10311A-5667-43B1-8554-B517CAC03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308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181704-7A1B-4037-BCCF-CD7EA02FC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9799CF-A617-4A99-A548-B33860CF0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0AE7BB-DE1F-4F4F-83E2-33E4009A95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ED86E2-84B2-4CE2-8638-E19DDEC0C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B03024-0BF1-441D-A7F9-41473278A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D7321D-A817-406A-9209-A4492DE4A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860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E22858-98CD-44CD-8F8D-28C192AC1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58A8E4-FD13-4F90-94B3-1BF12225AE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D00069-8DE6-47DF-8B38-98C277BAF7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881650-A0B5-46F6-9B96-8FFB94EEC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6C7240-9F3B-488A-861E-B777DEC73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711D9A-8E91-43C9-936A-BA851143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785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A6565B2-6C85-4979-B76E-2317BEDF6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8EAC93-22EF-4564-A161-3B587B4EF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2163A0-374D-4DAE-8959-0DC31D8D1E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52735-CF3D-48E6-9B4D-40B01BD1A872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61B882-8307-4BF3-B7B8-8D31CB9C07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230820-6BF5-4DD6-9D3C-991084C0F0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946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zecca.tistory.com/113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chart" Target="../charts/char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bitluni.net/esp32-composite-audi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s://www.youtube.com/watch?v=MOoKQnWF4OY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docs.zoho.com/file/kohvpddd1cff937ec4de5a828ac624e60a74d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elm-chan.org/fsw/ff/00index_e.html" TargetMode="Externa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ko.wikipedia.org/wiki/FreeRTOS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s://nextion.tech/basic-series-introduction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o.aliexpress.com/wholesale?catId=0&amp;initiative_id=SB_20201201235631&amp;SearchText=NEXTION+2." TargetMode="External"/><Relationship Id="rId4" Type="http://schemas.openxmlformats.org/officeDocument/2006/relationships/image" Target="../media/image102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espressif.com/projects/esp-idf/en/latest/esp32/api-reference/peripherals/uart.html" TargetMode="External"/><Relationship Id="rId2" Type="http://schemas.openxmlformats.org/officeDocument/2006/relationships/hyperlink" Target="https://github.com/espressif/arduino-esp3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ocona05/seoil_uni_project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hyperlink" Target="https://docs.platformio.org/en/latest/tutorials/espressif32/arduino_debugging_unit_testing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>
            <a:cxnSpLocks/>
          </p:cNvCxnSpPr>
          <p:nvPr/>
        </p:nvCxnSpPr>
        <p:spPr>
          <a:xfrm>
            <a:off x="1199456" y="692696"/>
            <a:ext cx="9793088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1">
            <a:extLst>
              <a:ext uri="{FF2B5EF4-FFF2-40B4-BE49-F238E27FC236}">
                <a16:creationId xmlns:a16="http://schemas.microsoft.com/office/drawing/2014/main" id="{1A218B2C-1066-485D-8746-C359D29F8E55}"/>
              </a:ext>
            </a:extLst>
          </p:cNvPr>
          <p:cNvSpPr txBox="1">
            <a:spLocks/>
          </p:cNvSpPr>
          <p:nvPr/>
        </p:nvSpPr>
        <p:spPr bwMode="auto">
          <a:xfrm>
            <a:off x="1143000" y="2204864"/>
            <a:ext cx="9906000" cy="1084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84" tIns="47892" rIns="95784" bIns="47892" anchor="ctr"/>
          <a:lstStyle>
            <a:lvl1pPr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1pPr>
            <a:lvl2pPr marL="742950" indent="-28575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2pPr>
            <a:lvl3pPr marL="1143000" indent="-22860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3pPr>
            <a:lvl4pPr marL="1600200" indent="-22860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4pPr>
            <a:lvl5pPr marL="2057400" indent="-22860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5pPr>
            <a:lvl6pPr marL="25146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6pPr>
            <a:lvl7pPr marL="29718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7pPr>
            <a:lvl8pPr marL="34290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8pPr>
            <a:lvl9pPr marL="38862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6000" b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</a:t>
            </a:r>
            <a:r>
              <a:rPr lang="ko-KR" altLang="en-US" sz="6000" b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언어 심화 향상 프로젝트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C225702-5D07-479A-8FB7-DA2BFC60FEE7}"/>
              </a:ext>
            </a:extLst>
          </p:cNvPr>
          <p:cNvSpPr txBox="1">
            <a:spLocks/>
          </p:cNvSpPr>
          <p:nvPr/>
        </p:nvSpPr>
        <p:spPr bwMode="auto">
          <a:xfrm>
            <a:off x="1143000" y="3645023"/>
            <a:ext cx="9906000" cy="1483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84" tIns="47892" rIns="95784" bIns="47892" anchor="ctr"/>
          <a:lstStyle>
            <a:lvl1pPr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1pPr>
            <a:lvl2pPr marL="742950" indent="-28575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2pPr>
            <a:lvl3pPr marL="1143000" indent="-22860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3pPr>
            <a:lvl4pPr marL="1600200" indent="-22860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4pPr>
            <a:lvl5pPr marL="2057400" indent="-22860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5pPr>
            <a:lvl6pPr marL="25146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6pPr>
            <a:lvl7pPr marL="29718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7pPr>
            <a:lvl8pPr marL="34290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8pPr>
            <a:lvl9pPr marL="38862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en-US" altLang="ko-KR" sz="3000" b="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9858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D3F3DBA-FA2F-4CF5-8BD4-C471FDBE4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42" y="3047091"/>
            <a:ext cx="3948973" cy="20541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28CAA9-7EC9-454C-949E-31D1D8EBAACF}"/>
              </a:ext>
            </a:extLst>
          </p:cNvPr>
          <p:cNvSpPr txBox="1"/>
          <p:nvPr/>
        </p:nvSpPr>
        <p:spPr>
          <a:xfrm>
            <a:off x="317393" y="875518"/>
            <a:ext cx="11202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GPIO</a:t>
            </a:r>
            <a:r>
              <a:rPr lang="ko-KR" altLang="en-US" dirty="0"/>
              <a:t>를 </a:t>
            </a:r>
            <a:r>
              <a:rPr lang="en-US" altLang="ko-KR" dirty="0"/>
              <a:t>DIGITAL</a:t>
            </a:r>
            <a:r>
              <a:rPr lang="ko-KR" altLang="en-US" dirty="0"/>
              <a:t>을 사용하기위해서는 입력으로 쓸지 출력으로 쓸지를 미리 설정해야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LED</a:t>
            </a:r>
            <a:r>
              <a:rPr lang="ko-KR" altLang="en-US" dirty="0"/>
              <a:t>를 켜는 방법은 아래와 같이 직렬 병렬 연결 방법이 있으며 </a:t>
            </a:r>
            <a:r>
              <a:rPr lang="en-US" altLang="ko-KR" dirty="0"/>
              <a:t>MCU</a:t>
            </a:r>
            <a:r>
              <a:rPr lang="ko-KR" altLang="en-US" dirty="0"/>
              <a:t>를 사용해 </a:t>
            </a:r>
            <a:r>
              <a:rPr lang="en-US" altLang="ko-KR" dirty="0"/>
              <a:t>LED</a:t>
            </a:r>
            <a:r>
              <a:rPr lang="ko-KR" altLang="en-US" dirty="0"/>
              <a:t>를 켜기 위해서는 일반적으로 아래와 같은 회로를 사용한다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B0162-C272-4446-B2EC-068CC48A3110}"/>
              </a:ext>
            </a:extLst>
          </p:cNvPr>
          <p:cNvSpPr txBox="1"/>
          <p:nvPr/>
        </p:nvSpPr>
        <p:spPr>
          <a:xfrm>
            <a:off x="2909926" y="329730"/>
            <a:ext cx="5529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GPIO DIGITAL OUT</a:t>
            </a:r>
            <a:r>
              <a:rPr lang="ko-KR" altLang="en-US" sz="2400" dirty="0"/>
              <a:t>을 이용한 </a:t>
            </a:r>
            <a:r>
              <a:rPr lang="en-US" altLang="ko-KR" sz="2400" dirty="0"/>
              <a:t>LED </a:t>
            </a:r>
            <a:r>
              <a:rPr lang="ko-KR" altLang="en-US" sz="2400" dirty="0"/>
              <a:t>켜기</a:t>
            </a:r>
          </a:p>
        </p:txBody>
      </p:sp>
      <p:sp>
        <p:nvSpPr>
          <p:cNvPr id="11" name="TextBox 10">
            <a:hlinkClick r:id="rId3"/>
            <a:extLst>
              <a:ext uri="{FF2B5EF4-FFF2-40B4-BE49-F238E27FC236}">
                <a16:creationId xmlns:a16="http://schemas.microsoft.com/office/drawing/2014/main" id="{FB90583C-EE42-4650-806B-064C5A9A4A6E}"/>
              </a:ext>
            </a:extLst>
          </p:cNvPr>
          <p:cNvSpPr txBox="1"/>
          <p:nvPr/>
        </p:nvSpPr>
        <p:spPr>
          <a:xfrm>
            <a:off x="8441140" y="6411078"/>
            <a:ext cx="3590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https://zecca.tistory.com/113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8782971-7960-4E1D-9DA6-9556A47EF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254" y="1932509"/>
            <a:ext cx="2324519" cy="4067908"/>
          </a:xfrm>
          <a:prstGeom prst="rect">
            <a:avLst/>
          </a:prstGeom>
        </p:spPr>
      </p:pic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6CBEE95F-3FE9-453A-8748-18E20FA2C7FE}"/>
              </a:ext>
            </a:extLst>
          </p:cNvPr>
          <p:cNvSpPr/>
          <p:nvPr/>
        </p:nvSpPr>
        <p:spPr>
          <a:xfrm>
            <a:off x="8439711" y="2555630"/>
            <a:ext cx="2431489" cy="1359877"/>
          </a:xfrm>
          <a:prstGeom prst="wedgeRoundRectCallout">
            <a:avLst>
              <a:gd name="adj1" fmla="val -91175"/>
              <a:gd name="adj2" fmla="val 272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MCU</a:t>
            </a:r>
            <a:r>
              <a:rPr lang="ko-KR" altLang="en-US" dirty="0"/>
              <a:t>의 </a:t>
            </a:r>
            <a:r>
              <a:rPr lang="en-US" altLang="ko-KR" dirty="0"/>
              <a:t>GPIO PIN </a:t>
            </a:r>
            <a:r>
              <a:rPr lang="ko-KR" altLang="en-US" dirty="0"/>
              <a:t>출력을 </a:t>
            </a:r>
            <a:r>
              <a:rPr lang="en-US" altLang="ko-KR" dirty="0"/>
              <a:t>LOW</a:t>
            </a:r>
            <a:r>
              <a:rPr lang="ko-KR" altLang="en-US" dirty="0" err="1"/>
              <a:t>로하면</a:t>
            </a:r>
            <a:r>
              <a:rPr lang="ko-KR" altLang="en-US" dirty="0"/>
              <a:t> </a:t>
            </a:r>
            <a:r>
              <a:rPr lang="en-US" altLang="ko-KR" dirty="0"/>
              <a:t>LED</a:t>
            </a:r>
            <a:r>
              <a:rPr lang="ko-KR" altLang="en-US" dirty="0"/>
              <a:t>가 </a:t>
            </a:r>
            <a:r>
              <a:rPr lang="ko-KR" altLang="en-US" dirty="0" err="1"/>
              <a:t>켜짐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FBD3786-6BE9-4FFE-86AA-74107C14FFA3}"/>
              </a:ext>
            </a:extLst>
          </p:cNvPr>
          <p:cNvSpPr/>
          <p:nvPr/>
        </p:nvSpPr>
        <p:spPr>
          <a:xfrm>
            <a:off x="6305407" y="2106511"/>
            <a:ext cx="1087947" cy="174647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8FB1E0-EAC1-45FF-8B91-7E53C6AFA02A}"/>
              </a:ext>
            </a:extLst>
          </p:cNvPr>
          <p:cNvSpPr/>
          <p:nvPr/>
        </p:nvSpPr>
        <p:spPr>
          <a:xfrm>
            <a:off x="6305407" y="4253943"/>
            <a:ext cx="1087947" cy="174647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D39C7A4E-32A7-43D8-8D34-5B5722663ABD}"/>
              </a:ext>
            </a:extLst>
          </p:cNvPr>
          <p:cNvSpPr/>
          <p:nvPr/>
        </p:nvSpPr>
        <p:spPr>
          <a:xfrm>
            <a:off x="8439710" y="4421289"/>
            <a:ext cx="2431489" cy="1359877"/>
          </a:xfrm>
          <a:prstGeom prst="wedgeRoundRectCallout">
            <a:avLst>
              <a:gd name="adj1" fmla="val -91175"/>
              <a:gd name="adj2" fmla="val 272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MCU</a:t>
            </a:r>
            <a:r>
              <a:rPr lang="ko-KR" altLang="en-US" dirty="0"/>
              <a:t>의 </a:t>
            </a:r>
            <a:r>
              <a:rPr lang="en-US" altLang="ko-KR" dirty="0"/>
              <a:t>GPIO PIN </a:t>
            </a:r>
            <a:r>
              <a:rPr lang="ko-KR" altLang="en-US" dirty="0"/>
              <a:t>출력을 </a:t>
            </a:r>
            <a:r>
              <a:rPr lang="en-US" altLang="ko-KR" dirty="0"/>
              <a:t>HIGH</a:t>
            </a:r>
            <a:r>
              <a:rPr lang="ko-KR" altLang="en-US" dirty="0" err="1"/>
              <a:t>로하면</a:t>
            </a:r>
            <a:r>
              <a:rPr lang="ko-KR" altLang="en-US" dirty="0"/>
              <a:t> </a:t>
            </a:r>
            <a:r>
              <a:rPr lang="en-US" altLang="ko-KR" dirty="0"/>
              <a:t>LED</a:t>
            </a:r>
            <a:r>
              <a:rPr lang="ko-KR" altLang="en-US" dirty="0"/>
              <a:t>가 </a:t>
            </a:r>
            <a:r>
              <a:rPr lang="ko-KR" altLang="en-US" dirty="0" err="1"/>
              <a:t>켜짐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1378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630D29-6157-4B82-9F3D-3CFA777F3113}"/>
              </a:ext>
            </a:extLst>
          </p:cNvPr>
          <p:cNvSpPr txBox="1"/>
          <p:nvPr/>
        </p:nvSpPr>
        <p:spPr>
          <a:xfrm>
            <a:off x="3888778" y="198095"/>
            <a:ext cx="2967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PCB LED  TEST</a:t>
            </a:r>
            <a:r>
              <a:rPr lang="ko-KR" altLang="en-US" sz="2400" dirty="0"/>
              <a:t> 예제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3A716-C697-4499-9871-C2C66CD8BD9C}"/>
              </a:ext>
            </a:extLst>
          </p:cNvPr>
          <p:cNvSpPr txBox="1"/>
          <p:nvPr/>
        </p:nvSpPr>
        <p:spPr>
          <a:xfrm>
            <a:off x="335391" y="838349"/>
            <a:ext cx="6635931" cy="30162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LED_BUILTIN_PIN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LED_RED_PIN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LED_BLUE_PIN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LED_GREEN_PIN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</a:t>
            </a:r>
          </a:p>
          <a:p>
            <a:b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BUILTIN_LED_TOGGLE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RED_LED_TOGGLE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GREEN_LED_TOGGLE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BLUE_LED_TOGGLE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993C88-E4CE-4DC9-A415-BE440763B396}"/>
              </a:ext>
            </a:extLst>
          </p:cNvPr>
          <p:cNvSpPr txBox="1"/>
          <p:nvPr/>
        </p:nvSpPr>
        <p:spPr>
          <a:xfrm>
            <a:off x="125580" y="5869118"/>
            <a:ext cx="7367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“\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\ESP32\SW\ARDUINO\LED_TEST”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8355E399-987B-4972-A220-BA27812C5B4B}"/>
              </a:ext>
            </a:extLst>
          </p:cNvPr>
          <p:cNvSpPr/>
          <p:nvPr/>
        </p:nvSpPr>
        <p:spPr>
          <a:xfrm flipH="1">
            <a:off x="2157690" y="2761493"/>
            <a:ext cx="3303310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모든 </a:t>
            </a:r>
            <a:r>
              <a:rPr lang="en-US" altLang="ko-KR" sz="1400" dirty="0"/>
              <a:t>LED</a:t>
            </a:r>
            <a:r>
              <a:rPr lang="ko-KR" altLang="en-US" sz="1400" dirty="0"/>
              <a:t>가 </a:t>
            </a:r>
            <a:r>
              <a:rPr lang="ko-KR" altLang="en-US" sz="1400" dirty="0" err="1"/>
              <a:t>점멸된다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FC8E1545-EAD6-4C12-9C5C-DE701A4D39C5}"/>
              </a:ext>
            </a:extLst>
          </p:cNvPr>
          <p:cNvSpPr/>
          <p:nvPr/>
        </p:nvSpPr>
        <p:spPr>
          <a:xfrm flipH="1">
            <a:off x="2868890" y="1702560"/>
            <a:ext cx="3303310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LED</a:t>
            </a:r>
            <a:r>
              <a:rPr lang="ko-KR" altLang="en-US" sz="1400" dirty="0"/>
              <a:t> 핀을 출력으로 초기화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D32EC0-38A9-4082-B829-00972802C3F7}"/>
              </a:ext>
            </a:extLst>
          </p:cNvPr>
          <p:cNvSpPr txBox="1"/>
          <p:nvPr/>
        </p:nvSpPr>
        <p:spPr>
          <a:xfrm>
            <a:off x="161257" y="5408371"/>
            <a:ext cx="5150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200ms</a:t>
            </a:r>
            <a:r>
              <a:rPr lang="ko-KR" altLang="en-US" dirty="0">
                <a:solidFill>
                  <a:srgbClr val="0070C0"/>
                </a:solidFill>
              </a:rPr>
              <a:t> 주기로 모든 </a:t>
            </a:r>
            <a:r>
              <a:rPr lang="en-US" altLang="ko-KR" dirty="0">
                <a:solidFill>
                  <a:srgbClr val="0070C0"/>
                </a:solidFill>
              </a:rPr>
              <a:t>LED</a:t>
            </a:r>
            <a:r>
              <a:rPr lang="ko-KR" altLang="en-US" dirty="0">
                <a:solidFill>
                  <a:srgbClr val="0070C0"/>
                </a:solidFill>
              </a:rPr>
              <a:t>가 </a:t>
            </a:r>
            <a:r>
              <a:rPr lang="en-US" altLang="ko-KR" dirty="0">
                <a:solidFill>
                  <a:srgbClr val="0070C0"/>
                </a:solidFill>
              </a:rPr>
              <a:t>ON/OFF </a:t>
            </a:r>
            <a:r>
              <a:rPr lang="ko-KR" altLang="en-US" dirty="0">
                <a:solidFill>
                  <a:srgbClr val="0070C0"/>
                </a:solidFill>
              </a:rPr>
              <a:t>반복된다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192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2811D58-9443-4A85-B9CC-89CF70E3A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23" y="1620375"/>
            <a:ext cx="4485828" cy="5014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28CAA9-7EC9-454C-949E-31D1D8EBAACF}"/>
              </a:ext>
            </a:extLst>
          </p:cNvPr>
          <p:cNvSpPr txBox="1"/>
          <p:nvPr/>
        </p:nvSpPr>
        <p:spPr>
          <a:xfrm>
            <a:off x="317393" y="875518"/>
            <a:ext cx="11202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LED</a:t>
            </a:r>
            <a:r>
              <a:rPr lang="ko-KR" altLang="en-US" dirty="0"/>
              <a:t>를 켜는 방법은 아래와 같이 직렬 병렬 연결 방법이 있으며 </a:t>
            </a:r>
            <a:r>
              <a:rPr lang="en-US" altLang="ko-KR" dirty="0"/>
              <a:t>MCU</a:t>
            </a:r>
            <a:r>
              <a:rPr lang="ko-KR" altLang="en-US" dirty="0"/>
              <a:t>를 사용해 </a:t>
            </a:r>
            <a:r>
              <a:rPr lang="en-US" altLang="ko-KR" dirty="0"/>
              <a:t>LED</a:t>
            </a:r>
            <a:r>
              <a:rPr lang="ko-KR" altLang="en-US" dirty="0"/>
              <a:t>를 켜기 위해서는 일반적으로 아래와 같은 회로를 사용한다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B0162-C272-4446-B2EC-068CC48A3110}"/>
              </a:ext>
            </a:extLst>
          </p:cNvPr>
          <p:cNvSpPr txBox="1"/>
          <p:nvPr/>
        </p:nvSpPr>
        <p:spPr>
          <a:xfrm>
            <a:off x="2909926" y="329730"/>
            <a:ext cx="6350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GPIO DIGITAL IN</a:t>
            </a:r>
            <a:r>
              <a:rPr lang="ko-KR" altLang="en-US" sz="2400" dirty="0"/>
              <a:t>을 이용한 스위치 입력 받기</a:t>
            </a:r>
          </a:p>
        </p:txBody>
      </p:sp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6CBEE95F-3FE9-453A-8748-18E20FA2C7FE}"/>
              </a:ext>
            </a:extLst>
          </p:cNvPr>
          <p:cNvSpPr/>
          <p:nvPr/>
        </p:nvSpPr>
        <p:spPr>
          <a:xfrm>
            <a:off x="5528779" y="2177239"/>
            <a:ext cx="2431489" cy="1359877"/>
          </a:xfrm>
          <a:prstGeom prst="wedgeRoundRectCallout">
            <a:avLst>
              <a:gd name="adj1" fmla="val -91175"/>
              <a:gd name="adj2" fmla="val 272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버튼을 </a:t>
            </a:r>
            <a:r>
              <a:rPr lang="ko-KR" altLang="en-US" dirty="0" err="1"/>
              <a:t>누를경우</a:t>
            </a:r>
            <a:r>
              <a:rPr lang="ko-KR" altLang="en-US" dirty="0"/>
              <a:t> </a:t>
            </a:r>
            <a:r>
              <a:rPr lang="en-US" altLang="ko-KR" dirty="0"/>
              <a:t>LOW</a:t>
            </a:r>
            <a:r>
              <a:rPr lang="ko-KR" altLang="en-US" dirty="0"/>
              <a:t>가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FBD3786-6BE9-4FFE-86AA-74107C14FFA3}"/>
              </a:ext>
            </a:extLst>
          </p:cNvPr>
          <p:cNvSpPr/>
          <p:nvPr/>
        </p:nvSpPr>
        <p:spPr>
          <a:xfrm>
            <a:off x="2258696" y="1731688"/>
            <a:ext cx="2211704" cy="249643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8FB1E0-EAC1-45FF-8B91-7E53C6AFA02A}"/>
              </a:ext>
            </a:extLst>
          </p:cNvPr>
          <p:cNvSpPr/>
          <p:nvPr/>
        </p:nvSpPr>
        <p:spPr>
          <a:xfrm>
            <a:off x="1797589" y="4336368"/>
            <a:ext cx="3430904" cy="219190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D39C7A4E-32A7-43D8-8D34-5B5722663ABD}"/>
              </a:ext>
            </a:extLst>
          </p:cNvPr>
          <p:cNvSpPr/>
          <p:nvPr/>
        </p:nvSpPr>
        <p:spPr>
          <a:xfrm>
            <a:off x="6360769" y="4697121"/>
            <a:ext cx="2431489" cy="1359877"/>
          </a:xfrm>
          <a:prstGeom prst="wedgeRoundRectCallout">
            <a:avLst>
              <a:gd name="adj1" fmla="val -91175"/>
              <a:gd name="adj2" fmla="val 272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버튼을 누를 경우 </a:t>
            </a:r>
            <a:r>
              <a:rPr lang="en-US" altLang="ko-KR" dirty="0"/>
              <a:t>HIGH</a:t>
            </a:r>
            <a:r>
              <a:rPr lang="ko-KR" altLang="en-US" dirty="0"/>
              <a:t>가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1585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C3B0162-C272-4446-B2EC-068CC48A3110}"/>
              </a:ext>
            </a:extLst>
          </p:cNvPr>
          <p:cNvSpPr txBox="1"/>
          <p:nvPr/>
        </p:nvSpPr>
        <p:spPr>
          <a:xfrm>
            <a:off x="2276636" y="0"/>
            <a:ext cx="7521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GPIO </a:t>
            </a:r>
            <a:r>
              <a:rPr lang="ko-KR" altLang="en-US" sz="2400" dirty="0"/>
              <a:t>이용한 </a:t>
            </a:r>
            <a:r>
              <a:rPr lang="en-US" altLang="ko-KR" sz="2400" dirty="0"/>
              <a:t>SWITCH </a:t>
            </a:r>
            <a:r>
              <a:rPr lang="ko-KR" altLang="en-US" sz="2400" dirty="0"/>
              <a:t>입력에 따른 </a:t>
            </a:r>
            <a:r>
              <a:rPr lang="en-US" altLang="ko-KR" sz="2400" dirty="0"/>
              <a:t>LED ON/OFF</a:t>
            </a:r>
            <a:r>
              <a:rPr lang="ko-KR" altLang="en-US" sz="2400" dirty="0"/>
              <a:t> 제어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BE57B8-5D5A-48C8-8E5D-ACCDAC433D1B}"/>
              </a:ext>
            </a:extLst>
          </p:cNvPr>
          <p:cNvSpPr txBox="1"/>
          <p:nvPr/>
        </p:nvSpPr>
        <p:spPr>
          <a:xfrm>
            <a:off x="500185" y="827320"/>
            <a:ext cx="6900985" cy="50783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LED_BUILTIN </a:t>
            </a:r>
            <a:r>
              <a:rPr lang="en-US" altLang="ko-KR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BOOT_SW </a:t>
            </a:r>
            <a:r>
              <a:rPr lang="en-US" altLang="ko-KR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ko-KR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LED_BUILTIN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BOOT_SW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BOOT_SW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)){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LED_BUILTIN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HIGH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LED_BUILTIN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LOW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ABEA3397-8488-40D7-AC29-895A19E8F2EE}"/>
              </a:ext>
            </a:extLst>
          </p:cNvPr>
          <p:cNvSpPr/>
          <p:nvPr/>
        </p:nvSpPr>
        <p:spPr>
          <a:xfrm flipH="1">
            <a:off x="4587623" y="2532893"/>
            <a:ext cx="4048373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LED</a:t>
            </a:r>
            <a:r>
              <a:rPr lang="ko-KR" altLang="en-US" sz="1400" dirty="0"/>
              <a:t>가 연결된 </a:t>
            </a:r>
            <a:r>
              <a:rPr lang="en-US" altLang="ko-KR" sz="1400" dirty="0"/>
              <a:t>GPIO </a:t>
            </a:r>
            <a:r>
              <a:rPr lang="ko-KR" altLang="en-US" sz="1400" dirty="0"/>
              <a:t>핀 을 출력으로 설정</a:t>
            </a: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39C247F9-1C00-4E0D-938C-B80601DABA07}"/>
              </a:ext>
            </a:extLst>
          </p:cNvPr>
          <p:cNvSpPr/>
          <p:nvPr/>
        </p:nvSpPr>
        <p:spPr>
          <a:xfrm flipH="1">
            <a:off x="4587627" y="2898548"/>
            <a:ext cx="4048372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SWITCH</a:t>
            </a:r>
            <a:r>
              <a:rPr lang="ko-KR" altLang="en-US" sz="1400" dirty="0"/>
              <a:t>가 연결된 </a:t>
            </a:r>
            <a:r>
              <a:rPr lang="en-US" altLang="ko-KR" sz="1400" dirty="0"/>
              <a:t>GPIO </a:t>
            </a:r>
            <a:r>
              <a:rPr lang="ko-KR" altLang="en-US" sz="1400" dirty="0"/>
              <a:t>핀 을 입력으로 설정</a:t>
            </a:r>
          </a:p>
        </p:txBody>
      </p:sp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F41925E7-0725-4DC7-85FB-B1605CED377F}"/>
              </a:ext>
            </a:extLst>
          </p:cNvPr>
          <p:cNvSpPr/>
          <p:nvPr/>
        </p:nvSpPr>
        <p:spPr>
          <a:xfrm flipH="1">
            <a:off x="4587628" y="3887942"/>
            <a:ext cx="4048370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SWITCH </a:t>
            </a:r>
            <a:r>
              <a:rPr lang="ko-KR" altLang="en-US" sz="1400" dirty="0"/>
              <a:t>입력에 따라서 </a:t>
            </a:r>
            <a:r>
              <a:rPr lang="en-US" altLang="ko-KR" sz="1400" dirty="0"/>
              <a:t>LED</a:t>
            </a:r>
            <a:r>
              <a:rPr lang="ko-KR" altLang="en-US" sz="1400" dirty="0"/>
              <a:t>를 </a:t>
            </a:r>
            <a:r>
              <a:rPr lang="en-US" altLang="ko-KR" sz="1400" dirty="0"/>
              <a:t>ON/OFF </a:t>
            </a:r>
            <a:r>
              <a:rPr lang="ko-KR" altLang="en-US" sz="1400" dirty="0"/>
              <a:t>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A3B82E-B0D3-4873-8476-61D8722BA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974" y="5725432"/>
            <a:ext cx="4678899" cy="6050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2A9F0B-3D58-4696-8C45-2A0BFD63B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804" y="4435597"/>
            <a:ext cx="2314575" cy="22383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E0A002-ADB4-40FD-A40E-ADA963066B3F}"/>
              </a:ext>
            </a:extLst>
          </p:cNvPr>
          <p:cNvSpPr/>
          <p:nvPr/>
        </p:nvSpPr>
        <p:spPr>
          <a:xfrm>
            <a:off x="9151815" y="5812170"/>
            <a:ext cx="1891762" cy="19786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7992BB5-EB35-467C-9DEC-A4128D859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917" y="4806462"/>
            <a:ext cx="3632248" cy="82120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C60EB85-AD4A-47B0-B938-F4745F402A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297" t="21309" r="30550" b="20228"/>
          <a:stretch/>
        </p:blipFill>
        <p:spPr>
          <a:xfrm>
            <a:off x="8811274" y="1638313"/>
            <a:ext cx="1286422" cy="232371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43BE955-88FB-4CF2-97A0-1452F0724F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3501" y="1682292"/>
            <a:ext cx="1150837" cy="2193678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1E9B0E3B-3808-429C-8619-FAD1D6D8CFD1}"/>
              </a:ext>
            </a:extLst>
          </p:cNvPr>
          <p:cNvSpPr/>
          <p:nvPr/>
        </p:nvSpPr>
        <p:spPr>
          <a:xfrm>
            <a:off x="10839937" y="1976942"/>
            <a:ext cx="203639" cy="25044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CC7D16-DA46-4CEA-90BA-586E29914B32}"/>
              </a:ext>
            </a:extLst>
          </p:cNvPr>
          <p:cNvSpPr txBox="1"/>
          <p:nvPr/>
        </p:nvSpPr>
        <p:spPr>
          <a:xfrm>
            <a:off x="225755" y="6428228"/>
            <a:ext cx="8723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</a:t>
            </a:r>
            <a:r>
              <a:rPr lang="en-US" altLang="ko-KR" dirty="0" err="1">
                <a:solidFill>
                  <a:srgbClr val="0070C0"/>
                </a:solidFill>
              </a:rPr>
              <a:t>switch_input_led_control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5BC18129-AAFF-41A5-99B7-4E0FB8039F59}"/>
              </a:ext>
            </a:extLst>
          </p:cNvPr>
          <p:cNvSpPr/>
          <p:nvPr/>
        </p:nvSpPr>
        <p:spPr>
          <a:xfrm>
            <a:off x="10209627" y="2532893"/>
            <a:ext cx="339166" cy="60107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id="{FCCB8F6F-E14E-4548-B594-6ED84B217FD5}"/>
              </a:ext>
            </a:extLst>
          </p:cNvPr>
          <p:cNvSpPr/>
          <p:nvPr/>
        </p:nvSpPr>
        <p:spPr>
          <a:xfrm>
            <a:off x="6267938" y="1083200"/>
            <a:ext cx="2259551" cy="824642"/>
          </a:xfrm>
          <a:prstGeom prst="wedgeRoundRectCallout">
            <a:avLst>
              <a:gd name="adj1" fmla="val 71787"/>
              <a:gd name="adj2" fmla="val 461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버튼을 누르면 </a:t>
            </a:r>
            <a:r>
              <a:rPr lang="en-US" altLang="ko-KR" dirty="0"/>
              <a:t>LED</a:t>
            </a:r>
            <a:r>
              <a:rPr lang="ko-KR" altLang="en-US" dirty="0"/>
              <a:t>가 </a:t>
            </a:r>
            <a:r>
              <a:rPr lang="en-US" altLang="ko-KR" dirty="0"/>
              <a:t>ON </a:t>
            </a:r>
            <a:r>
              <a:rPr lang="ko-KR" altLang="en-US" dirty="0"/>
              <a:t>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8021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318911" y="170475"/>
            <a:ext cx="1717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UART</a:t>
            </a:r>
            <a:r>
              <a:rPr lang="ko-KR" altLang="en-US" sz="2400" b="1" dirty="0"/>
              <a:t> 통신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01657" y="900855"/>
            <a:ext cx="112198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병렬 데이터의 형태를 직렬 방식으로 전환하여 데이터를 전송하는 컴퓨터 하드웨어의 일종이다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UART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는 일반적으로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RS-232, RS-422, RS-485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와 같은 통신 표준과 함께 사용한다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UART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의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는 범용을 가리키는데 이는 자료 형태나 전송 속도를 직접 구성할 수 있고 실제 전기 신호 수준과 방식이 일반적으로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UART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바깥의 특정한 드라이버 회로를 통해 관리를 받는다는 뜻이다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.(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통신거리를 늘리거나 신뢰성을 올리기 위해서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전압 레벨을 올려주거나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차동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통신을 할 수 있는 별도의 드라이버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IC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를 사용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4A2D492-00D1-4385-9926-0EDA71B339BE}"/>
              </a:ext>
            </a:extLst>
          </p:cNvPr>
          <p:cNvSpPr/>
          <p:nvPr/>
        </p:nvSpPr>
        <p:spPr>
          <a:xfrm>
            <a:off x="1395879" y="2553493"/>
            <a:ext cx="3371505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윈도우 </a:t>
            </a:r>
            <a:r>
              <a:rPr lang="en-US" altLang="ko-KR" dirty="0"/>
              <a:t>COM</a:t>
            </a:r>
            <a:r>
              <a:rPr lang="ko-KR" altLang="en-US" dirty="0"/>
              <a:t>포트 통신설정</a:t>
            </a:r>
          </a:p>
        </p:txBody>
      </p:sp>
      <p:pic>
        <p:nvPicPr>
          <p:cNvPr id="4" name="Picture 2" descr="Getting Started with the ESP32 Development Board | Random Nerd Tutorials">
            <a:extLst>
              <a:ext uri="{FF2B5EF4-FFF2-40B4-BE49-F238E27FC236}">
                <a16:creationId xmlns:a16="http://schemas.microsoft.com/office/drawing/2014/main" id="{F42357D5-1E38-4FE1-AB88-AAA465A7B0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09" t="17074" r="23218"/>
          <a:stretch/>
        </p:blipFill>
        <p:spPr bwMode="auto">
          <a:xfrm>
            <a:off x="7632374" y="3034837"/>
            <a:ext cx="2962031" cy="316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UART Explained – Digilent Blog">
            <a:extLst>
              <a:ext uri="{FF2B5EF4-FFF2-40B4-BE49-F238E27FC236}">
                <a16:creationId xmlns:a16="http://schemas.microsoft.com/office/drawing/2014/main" id="{7D1FB0F8-78F3-4A17-AEB7-9EF3F6FC3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07" y="5291902"/>
            <a:ext cx="5759938" cy="133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A9C2C18-6382-4254-AB94-660B84ECE3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705" t="12359"/>
          <a:stretch/>
        </p:blipFill>
        <p:spPr>
          <a:xfrm>
            <a:off x="1662491" y="3166510"/>
            <a:ext cx="2656420" cy="198101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7D58FF4-EFFC-44C7-9C67-1E8DB4F6EEDA}"/>
              </a:ext>
            </a:extLst>
          </p:cNvPr>
          <p:cNvSpPr/>
          <p:nvPr/>
        </p:nvSpPr>
        <p:spPr>
          <a:xfrm>
            <a:off x="9612923" y="4696270"/>
            <a:ext cx="1133231" cy="35591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42612AA-FF71-41D7-BF71-8543E70AF554}"/>
              </a:ext>
            </a:extLst>
          </p:cNvPr>
          <p:cNvSpPr/>
          <p:nvPr/>
        </p:nvSpPr>
        <p:spPr>
          <a:xfrm>
            <a:off x="8546773" y="5779186"/>
            <a:ext cx="722273" cy="52782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011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140713" y="201282"/>
            <a:ext cx="2472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RS232C, RS422</a:t>
            </a:r>
            <a:endParaRPr lang="ko-KR" altLang="en-US" sz="2400" b="1" dirty="0"/>
          </a:p>
        </p:txBody>
      </p:sp>
      <p:pic>
        <p:nvPicPr>
          <p:cNvPr id="1026" name="Picture 2" descr="UART 와 RS232C 개념 이해">
            <a:extLst>
              <a:ext uri="{FF2B5EF4-FFF2-40B4-BE49-F238E27FC236}">
                <a16:creationId xmlns:a16="http://schemas.microsoft.com/office/drawing/2014/main" id="{242F8BC2-E6D6-467B-A7AF-67E9BAAA01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05"/>
          <a:stretch/>
        </p:blipFill>
        <p:spPr bwMode="auto">
          <a:xfrm>
            <a:off x="1403131" y="4605698"/>
            <a:ext cx="2230822" cy="1382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S232는 어떻게 동작하는가 – jundols.com">
            <a:extLst>
              <a:ext uri="{FF2B5EF4-FFF2-40B4-BE49-F238E27FC236}">
                <a16:creationId xmlns:a16="http://schemas.microsoft.com/office/drawing/2014/main" id="{6948A7B5-3E8C-43BA-BD9B-E297C9056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31" y="2128172"/>
            <a:ext cx="3949263" cy="239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RS-485? – Part 2">
            <a:extLst>
              <a:ext uri="{FF2B5EF4-FFF2-40B4-BE49-F238E27FC236}">
                <a16:creationId xmlns:a16="http://schemas.microsoft.com/office/drawing/2014/main" id="{EB949229-B1F6-43F2-B91E-99ADA6A06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252" y="2342877"/>
            <a:ext cx="3128089" cy="227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D9B5544-7D57-4ABA-B22B-F7380D871E1B}"/>
              </a:ext>
            </a:extLst>
          </p:cNvPr>
          <p:cNvSpPr/>
          <p:nvPr/>
        </p:nvSpPr>
        <p:spPr>
          <a:xfrm>
            <a:off x="1616596" y="1618367"/>
            <a:ext cx="2450907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RS232C</a:t>
            </a:r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F5FC27E-CC5A-4AE2-B99C-D22ECBB4D548}"/>
              </a:ext>
            </a:extLst>
          </p:cNvPr>
          <p:cNvSpPr/>
          <p:nvPr/>
        </p:nvSpPr>
        <p:spPr>
          <a:xfrm>
            <a:off x="7203483" y="1522084"/>
            <a:ext cx="2450907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RS485</a:t>
            </a:r>
            <a:endParaRPr lang="ko-KR" altLang="en-US" dirty="0"/>
          </a:p>
        </p:txBody>
      </p:sp>
      <p:pic>
        <p:nvPicPr>
          <p:cNvPr id="1032" name="Picture 8" descr="Communication via the RS485 interface - Janitza electronics">
            <a:extLst>
              <a:ext uri="{FF2B5EF4-FFF2-40B4-BE49-F238E27FC236}">
                <a16:creationId xmlns:a16="http://schemas.microsoft.com/office/drawing/2014/main" id="{F653E7DF-C87C-4B4D-B296-8039983CD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431" y="4616232"/>
            <a:ext cx="5101295" cy="113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2A928715-28DA-4521-BE1E-74A40ADE18D0}"/>
              </a:ext>
            </a:extLst>
          </p:cNvPr>
          <p:cNvSpPr/>
          <p:nvPr/>
        </p:nvSpPr>
        <p:spPr>
          <a:xfrm>
            <a:off x="9654390" y="2242592"/>
            <a:ext cx="2259551" cy="824642"/>
          </a:xfrm>
          <a:prstGeom prst="wedgeRoundRectCallout">
            <a:avLst>
              <a:gd name="adj1" fmla="val -49269"/>
              <a:gd name="adj2" fmla="val 1044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차분 통신 방식으로 노이즈에 강함</a:t>
            </a:r>
          </a:p>
        </p:txBody>
      </p:sp>
      <p:sp>
        <p:nvSpPr>
          <p:cNvPr id="21" name="말풍선: 모서리가 둥근 사각형 20">
            <a:extLst>
              <a:ext uri="{FF2B5EF4-FFF2-40B4-BE49-F238E27FC236}">
                <a16:creationId xmlns:a16="http://schemas.microsoft.com/office/drawing/2014/main" id="{CE2D1F35-E420-4711-B9E4-19A608168072}"/>
              </a:ext>
            </a:extLst>
          </p:cNvPr>
          <p:cNvSpPr/>
          <p:nvPr/>
        </p:nvSpPr>
        <p:spPr>
          <a:xfrm>
            <a:off x="4466134" y="1367014"/>
            <a:ext cx="2551560" cy="1347952"/>
          </a:xfrm>
          <a:prstGeom prst="wedgeRoundRectCallout">
            <a:avLst>
              <a:gd name="adj1" fmla="val -33989"/>
              <a:gd name="adj2" fmla="val 830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UART</a:t>
            </a:r>
            <a:r>
              <a:rPr lang="ko-KR" altLang="en-US" dirty="0"/>
              <a:t>를 좀더 </a:t>
            </a:r>
            <a:r>
              <a:rPr lang="ko-KR" altLang="en-US" dirty="0" err="1"/>
              <a:t>먼거리로</a:t>
            </a:r>
            <a:r>
              <a:rPr lang="ko-KR" altLang="en-US" dirty="0"/>
              <a:t> 통신하기위해서 통신 신호의전압레벨을 올림</a:t>
            </a:r>
          </a:p>
        </p:txBody>
      </p:sp>
    </p:spTree>
    <p:extLst>
      <p:ext uri="{BB962C8B-B14F-4D97-AF65-F5344CB8AC3E}">
        <p14:creationId xmlns:p14="http://schemas.microsoft.com/office/powerpoint/2010/main" val="4116710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287280" y="263880"/>
            <a:ext cx="513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ADC(Analog to Digital Converter)</a:t>
            </a:r>
            <a:endParaRPr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01657" y="900855"/>
            <a:ext cx="112198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Analog to Digital Convertor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는 아날로그 신호를 디지털 값으로 변환해주는 변환기를 뜻하면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ESP32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에 내장된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ADC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는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ADC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핀의 전압 값을 디지털 값으로 변환해주는 기능을 뜻한다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endParaRPr lang="en-US" altLang="ko-KR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어떠한 기능을 가지는 임베디드 시스템을 만들어 낼 경우 그 시스템 내에서 처리되는 모든 데이터와 연산등은 모두 디지털화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(0,1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의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ON/OFF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조건만 있는 것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되어 처리됩니다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우리가 생활하는 실제 환경은 아날로그적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(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어떠한 현상의 변화가 시간에 따라 연속적으로 변화하는 것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인 양상을 타나 내므로 이런 아날로그 신호를 디지털화해 처리해 주는 것이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ADC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입니다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4" name="Picture 2" descr="Getting Started with the ESP32 Development Board | Random Nerd Tutorials">
            <a:extLst>
              <a:ext uri="{FF2B5EF4-FFF2-40B4-BE49-F238E27FC236}">
                <a16:creationId xmlns:a16="http://schemas.microsoft.com/office/drawing/2014/main" id="{F42357D5-1E38-4FE1-AB88-AAA465A7B0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5" t="17074" r="23218"/>
          <a:stretch/>
        </p:blipFill>
        <p:spPr bwMode="auto">
          <a:xfrm>
            <a:off x="7708338" y="3336634"/>
            <a:ext cx="3371505" cy="316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7D58FF4-EFFC-44C7-9C67-1E8DB4F6EEDA}"/>
              </a:ext>
            </a:extLst>
          </p:cNvPr>
          <p:cNvSpPr/>
          <p:nvPr/>
        </p:nvSpPr>
        <p:spPr>
          <a:xfrm>
            <a:off x="10596746" y="5271359"/>
            <a:ext cx="554893" cy="53246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E4197A-94DD-42E5-9BD5-C68426C8FAF6}"/>
              </a:ext>
            </a:extLst>
          </p:cNvPr>
          <p:cNvSpPr/>
          <p:nvPr/>
        </p:nvSpPr>
        <p:spPr>
          <a:xfrm>
            <a:off x="7643446" y="3926343"/>
            <a:ext cx="476740" cy="187748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B6A592-3232-45F9-8AB5-CCE04AA44B18}"/>
              </a:ext>
            </a:extLst>
          </p:cNvPr>
          <p:cNvSpPr txBox="1"/>
          <p:nvPr/>
        </p:nvSpPr>
        <p:spPr>
          <a:xfrm>
            <a:off x="643678" y="6312184"/>
            <a:ext cx="5415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ESP32</a:t>
            </a:r>
            <a:r>
              <a:rPr lang="ko-KR" altLang="en-US" dirty="0">
                <a:solidFill>
                  <a:srgbClr val="0070C0"/>
                </a:solidFill>
              </a:rPr>
              <a:t>의 경우 </a:t>
            </a:r>
            <a:r>
              <a:rPr lang="en-US" altLang="ko-KR" dirty="0">
                <a:solidFill>
                  <a:srgbClr val="0070C0"/>
                </a:solidFill>
              </a:rPr>
              <a:t>12BIT ADC</a:t>
            </a:r>
            <a:r>
              <a:rPr lang="ko-KR" altLang="en-US" dirty="0">
                <a:solidFill>
                  <a:srgbClr val="0070C0"/>
                </a:solidFill>
              </a:rPr>
              <a:t>를 </a:t>
            </a:r>
            <a:r>
              <a:rPr lang="en-US" altLang="ko-KR" dirty="0">
                <a:solidFill>
                  <a:srgbClr val="0070C0"/>
                </a:solidFill>
              </a:rPr>
              <a:t>18</a:t>
            </a:r>
            <a:r>
              <a:rPr lang="ko-KR" altLang="en-US" dirty="0">
                <a:solidFill>
                  <a:srgbClr val="0070C0"/>
                </a:solidFill>
              </a:rPr>
              <a:t>개 내장하고 있다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124BAD-C9F3-49BD-8451-977A504FA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284" y="3384489"/>
            <a:ext cx="2961940" cy="289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계조(階調) - 디지털 이미지(사진)의 계조 Part.1 / Gradation of digital image &amp; grayscale 1">
            <a:extLst>
              <a:ext uri="{FF2B5EF4-FFF2-40B4-BE49-F238E27FC236}">
                <a16:creationId xmlns:a16="http://schemas.microsoft.com/office/drawing/2014/main" id="{04DA5A47-F6A8-445B-8F7F-E03FB58FFD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1" b="35149"/>
          <a:stretch/>
        </p:blipFill>
        <p:spPr bwMode="auto">
          <a:xfrm>
            <a:off x="4299490" y="3637488"/>
            <a:ext cx="2374848" cy="238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043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AD73EFD-7E41-4435-B3B8-DA6B65312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528" y="957324"/>
            <a:ext cx="4107403" cy="49433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CD1467-A197-4E06-B673-066BD283EE06}"/>
              </a:ext>
            </a:extLst>
          </p:cNvPr>
          <p:cNvSpPr txBox="1"/>
          <p:nvPr/>
        </p:nvSpPr>
        <p:spPr>
          <a:xfrm>
            <a:off x="2831503" y="180729"/>
            <a:ext cx="4740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ESP32</a:t>
            </a:r>
            <a:r>
              <a:rPr lang="ko-KR" altLang="en-US" sz="2400" dirty="0"/>
              <a:t> </a:t>
            </a:r>
            <a:r>
              <a:rPr lang="en-US" altLang="ko-KR" sz="2400" dirty="0"/>
              <a:t>BOARD  V1.0 ADC </a:t>
            </a:r>
            <a:r>
              <a:rPr lang="ko-KR" altLang="en-US" sz="2400" dirty="0"/>
              <a:t>회로도</a:t>
            </a:r>
          </a:p>
        </p:txBody>
      </p:sp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7009810F-F64F-4F4F-B1D2-C0B54E12479A}"/>
              </a:ext>
            </a:extLst>
          </p:cNvPr>
          <p:cNvSpPr/>
          <p:nvPr/>
        </p:nvSpPr>
        <p:spPr>
          <a:xfrm>
            <a:off x="246261" y="3290885"/>
            <a:ext cx="2466359" cy="1169054"/>
          </a:xfrm>
          <a:prstGeom prst="wedgeRoundRectCallout">
            <a:avLst>
              <a:gd name="adj1" fmla="val 77621"/>
              <a:gd name="adj2" fmla="val 911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저항 </a:t>
            </a:r>
            <a:r>
              <a:rPr lang="ko-KR" altLang="en-US" dirty="0" err="1"/>
              <a:t>분압비가</a:t>
            </a:r>
            <a:r>
              <a:rPr lang="ko-KR" altLang="en-US" dirty="0"/>
              <a:t> </a:t>
            </a:r>
            <a:r>
              <a:rPr lang="en-US" altLang="ko-KR" dirty="0"/>
              <a:t>1:1 </a:t>
            </a:r>
            <a:r>
              <a:rPr lang="ko-KR" altLang="en-US" dirty="0"/>
              <a:t>이므로 공급전압의 </a:t>
            </a:r>
            <a:r>
              <a:rPr lang="en-US" altLang="ko-KR" dirty="0"/>
              <a:t>½</a:t>
            </a:r>
            <a:r>
              <a:rPr lang="ko-KR" altLang="en-US" dirty="0"/>
              <a:t>가 측정된다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순서도: 대체 처리 5">
            <a:extLst>
              <a:ext uri="{FF2B5EF4-FFF2-40B4-BE49-F238E27FC236}">
                <a16:creationId xmlns:a16="http://schemas.microsoft.com/office/drawing/2014/main" id="{F4AEC6EC-D5C9-4C87-9777-43D1D2FDA44A}"/>
              </a:ext>
            </a:extLst>
          </p:cNvPr>
          <p:cNvSpPr/>
          <p:nvPr/>
        </p:nvSpPr>
        <p:spPr>
          <a:xfrm>
            <a:off x="5445571" y="3208155"/>
            <a:ext cx="976923" cy="2219569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직렬 연결과 병렬 연결에서의 전위차 Electric Potential in Serial and Parallel Circuit -  JavaLab">
            <a:extLst>
              <a:ext uri="{FF2B5EF4-FFF2-40B4-BE49-F238E27FC236}">
                <a16:creationId xmlns:a16="http://schemas.microsoft.com/office/drawing/2014/main" id="{00DB4AB5-9ED8-42D8-B68A-D0FF016B4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937" y="1339838"/>
            <a:ext cx="3407986" cy="302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8ACB9C3-516F-49A9-B6BA-DAFF726CA61B}"/>
              </a:ext>
            </a:extLst>
          </p:cNvPr>
          <p:cNvSpPr/>
          <p:nvPr/>
        </p:nvSpPr>
        <p:spPr>
          <a:xfrm>
            <a:off x="8715476" y="642394"/>
            <a:ext cx="2450907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옴의 법칙 </a:t>
            </a:r>
            <a:r>
              <a:rPr lang="en-US" altLang="ko-KR" dirty="0"/>
              <a:t>(</a:t>
            </a:r>
            <a:r>
              <a:rPr lang="ko-KR" altLang="en-US" dirty="0"/>
              <a:t>직렬저항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D5A64E13-A2EF-4405-A6BE-7D2891D48488}"/>
              </a:ext>
            </a:extLst>
          </p:cNvPr>
          <p:cNvSpPr/>
          <p:nvPr/>
        </p:nvSpPr>
        <p:spPr>
          <a:xfrm>
            <a:off x="3610708" y="4220309"/>
            <a:ext cx="406400" cy="1539630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B657B9-8BC3-44B8-9511-5D9B7BCCC8E5}"/>
              </a:ext>
            </a:extLst>
          </p:cNvPr>
          <p:cNvSpPr txBox="1"/>
          <p:nvPr/>
        </p:nvSpPr>
        <p:spPr>
          <a:xfrm>
            <a:off x="643678" y="6312184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ESP32</a:t>
            </a:r>
            <a:r>
              <a:rPr lang="ko-KR" altLang="en-US" dirty="0">
                <a:solidFill>
                  <a:srgbClr val="0070C0"/>
                </a:solidFill>
              </a:rPr>
              <a:t>는 </a:t>
            </a:r>
            <a:r>
              <a:rPr lang="en-US" altLang="ko-KR" dirty="0">
                <a:solidFill>
                  <a:srgbClr val="0070C0"/>
                </a:solidFill>
              </a:rPr>
              <a:t>1100mV</a:t>
            </a:r>
            <a:r>
              <a:rPr lang="ko-KR" altLang="en-US" dirty="0">
                <a:solidFill>
                  <a:srgbClr val="0070C0"/>
                </a:solidFill>
              </a:rPr>
              <a:t>의 내장 레퍼런스를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ko-KR" altLang="en-US" dirty="0">
                <a:solidFill>
                  <a:srgbClr val="0070C0"/>
                </a:solidFill>
              </a:rPr>
              <a:t>지원한다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499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47603C3-6633-4E15-BB86-CB3B9EF67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233" y="599605"/>
            <a:ext cx="2086363" cy="30281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3B0162-C272-4446-B2EC-068CC48A3110}"/>
              </a:ext>
            </a:extLst>
          </p:cNvPr>
          <p:cNvSpPr txBox="1"/>
          <p:nvPr/>
        </p:nvSpPr>
        <p:spPr>
          <a:xfrm>
            <a:off x="4433359" y="13492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ADC </a:t>
            </a:r>
            <a:r>
              <a:rPr lang="ko-KR" altLang="en-US" sz="2400" dirty="0"/>
              <a:t>테스트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BE57B8-5D5A-48C8-8E5D-ACCDAC433D1B}"/>
              </a:ext>
            </a:extLst>
          </p:cNvPr>
          <p:cNvSpPr txBox="1"/>
          <p:nvPr/>
        </p:nvSpPr>
        <p:spPr>
          <a:xfrm>
            <a:off x="500185" y="827320"/>
            <a:ext cx="6900985" cy="56323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ADC_CH1_PIN 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LED_BUILTIN 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02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LED_BUILTIN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LED_BUILTIN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analogRead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ADC_CH1_PIN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LED_BUILTIN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HIGH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39C247F9-1C00-4E0D-938C-B80601DABA07}"/>
              </a:ext>
            </a:extLst>
          </p:cNvPr>
          <p:cNvSpPr/>
          <p:nvPr/>
        </p:nvSpPr>
        <p:spPr>
          <a:xfrm flipH="1">
            <a:off x="4153997" y="2432616"/>
            <a:ext cx="2465634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UART </a:t>
            </a:r>
            <a:r>
              <a:rPr lang="ko-KR" altLang="en-US" sz="1400" dirty="0"/>
              <a:t>통신 초기화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CC7D16-DA46-4CEA-90BA-586E29914B32}"/>
              </a:ext>
            </a:extLst>
          </p:cNvPr>
          <p:cNvSpPr txBox="1"/>
          <p:nvPr/>
        </p:nvSpPr>
        <p:spPr>
          <a:xfrm>
            <a:off x="225755" y="6428228"/>
            <a:ext cx="7247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fr-FR" altLang="ko-KR" dirty="0">
                <a:solidFill>
                  <a:srgbClr val="0070C0"/>
                </a:solidFill>
              </a:rPr>
              <a:t>seoil_uni_project\ESP32\SW\ARDUINO\ADC-TEST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63008CFA-FD56-49F1-BF49-EC92618F4D96}"/>
              </a:ext>
            </a:extLst>
          </p:cNvPr>
          <p:cNvSpPr/>
          <p:nvPr/>
        </p:nvSpPr>
        <p:spPr>
          <a:xfrm flipH="1">
            <a:off x="4535202" y="2810687"/>
            <a:ext cx="2465634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UART </a:t>
            </a:r>
            <a:r>
              <a:rPr lang="ko-KR" altLang="en-US" sz="1400" dirty="0"/>
              <a:t>통신 초기화</a:t>
            </a:r>
          </a:p>
        </p:txBody>
      </p:sp>
      <p:sp>
        <p:nvSpPr>
          <p:cNvPr id="18" name="화살표: 오각형 17">
            <a:extLst>
              <a:ext uri="{FF2B5EF4-FFF2-40B4-BE49-F238E27FC236}">
                <a16:creationId xmlns:a16="http://schemas.microsoft.com/office/drawing/2014/main" id="{5E5025CD-E8C0-48C7-B3B6-E650E445B3BB}"/>
              </a:ext>
            </a:extLst>
          </p:cNvPr>
          <p:cNvSpPr/>
          <p:nvPr/>
        </p:nvSpPr>
        <p:spPr>
          <a:xfrm flipH="1">
            <a:off x="4679294" y="5036716"/>
            <a:ext cx="2659351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36</a:t>
            </a:r>
            <a:r>
              <a:rPr lang="ko-KR" altLang="en-US" sz="1400" dirty="0" err="1"/>
              <a:t>번핀의</a:t>
            </a:r>
            <a:r>
              <a:rPr lang="ko-KR" altLang="en-US" sz="1400" dirty="0"/>
              <a:t> </a:t>
            </a:r>
            <a:r>
              <a:rPr lang="en-US" altLang="ko-KR" sz="1400" dirty="0"/>
              <a:t>ADC</a:t>
            </a:r>
            <a:r>
              <a:rPr lang="ko-KR" altLang="en-US" sz="1400" dirty="0"/>
              <a:t>값을 읽어온다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097154-ABEC-411C-A9F0-F8BB25BFE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232" y="1306734"/>
            <a:ext cx="1333500" cy="212407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D55F720-B588-4403-A5C7-FB56B7F860C8}"/>
              </a:ext>
            </a:extLst>
          </p:cNvPr>
          <p:cNvSpPr/>
          <p:nvPr/>
        </p:nvSpPr>
        <p:spPr>
          <a:xfrm>
            <a:off x="8950710" y="2852591"/>
            <a:ext cx="250107" cy="19691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4773C2D6-187A-43DC-A0D6-69C38BF8825C}"/>
              </a:ext>
            </a:extLst>
          </p:cNvPr>
          <p:cNvSpPr/>
          <p:nvPr/>
        </p:nvSpPr>
        <p:spPr>
          <a:xfrm>
            <a:off x="6376028" y="1109328"/>
            <a:ext cx="2050284" cy="1163991"/>
          </a:xfrm>
          <a:prstGeom prst="wedgeRoundRectCallout">
            <a:avLst>
              <a:gd name="adj1" fmla="val 75467"/>
              <a:gd name="adj2" fmla="val 1057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36</a:t>
            </a:r>
            <a:r>
              <a:rPr lang="ko-KR" altLang="en-US" dirty="0"/>
              <a:t>번 핀을 </a:t>
            </a:r>
            <a:r>
              <a:rPr lang="ko-KR" altLang="en-US" dirty="0" err="1"/>
              <a:t>만질때</a:t>
            </a:r>
            <a:r>
              <a:rPr lang="ko-KR" altLang="en-US" dirty="0"/>
              <a:t> 마다  터미널로 출력되는 값이 바뀐다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207359-E1AF-4261-9B80-386BB6881B5C}"/>
              </a:ext>
            </a:extLst>
          </p:cNvPr>
          <p:cNvSpPr txBox="1"/>
          <p:nvPr/>
        </p:nvSpPr>
        <p:spPr>
          <a:xfrm>
            <a:off x="8548867" y="4259734"/>
            <a:ext cx="3357216" cy="2031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[env:esp32doit-devkit-v1]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platform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espressif32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esp32doit-devkit-v1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framework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arduino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monitor_speed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115200</a:t>
            </a:r>
          </a:p>
          <a:p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upload_speed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921600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87F179D0-17ED-4EE2-9831-43E0D7C1754F}"/>
              </a:ext>
            </a:extLst>
          </p:cNvPr>
          <p:cNvSpPr/>
          <p:nvPr/>
        </p:nvSpPr>
        <p:spPr>
          <a:xfrm>
            <a:off x="9888309" y="2349972"/>
            <a:ext cx="339166" cy="60107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148D8CD-04F5-47EF-9550-CF448D99C79E}"/>
              </a:ext>
            </a:extLst>
          </p:cNvPr>
          <p:cNvSpPr/>
          <p:nvPr/>
        </p:nvSpPr>
        <p:spPr>
          <a:xfrm>
            <a:off x="8795964" y="3778390"/>
            <a:ext cx="2723885" cy="48134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platformio.ini </a:t>
            </a:r>
            <a:r>
              <a:rPr lang="ko-KR" altLang="en-US" dirty="0"/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2257665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287280" y="263880"/>
            <a:ext cx="5121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DAC(Digital to Analog Converter)</a:t>
            </a:r>
            <a:endParaRPr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01657" y="900855"/>
            <a:ext cx="112198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디지털 신호를 아날로그 신호로 변환시켜주는 장치이다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디지털 신호는 아날로그로 표현하지 않는 만큼 그대로 아날로그 신호가 되지 못하니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컴퓨터에서 정보를 아날로그 신호로 바꾸기 위해 사용된다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endParaRPr lang="en-US" altLang="ko-KR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현재는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DAC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하면 주로 오디오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DAC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를 생각하지만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DAC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는 다양한 분야에서 사용되고 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한때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모니터가 아날로그 신호로 작동되던 시절에는 그래픽 카드 역시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RAMDAC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이라는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DAC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의 질에 따라 영상의 품질이 결정되었고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DVD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플레이어 역시 아날로그 출력이 메인 이었을 때는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DAC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의 성능이 화질의 주요 요소 중 하나이기도 하였다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물론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현대에는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LCD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가 대중화되고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DVI, HDMI, DisplayPort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등의 디지털 인터페이스가 등장하면서 옛날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이갸기가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되었다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4" name="Picture 2" descr="Getting Started with the ESP32 Development Board | Random Nerd Tutorials">
            <a:extLst>
              <a:ext uri="{FF2B5EF4-FFF2-40B4-BE49-F238E27FC236}">
                <a16:creationId xmlns:a16="http://schemas.microsoft.com/office/drawing/2014/main" id="{F42357D5-1E38-4FE1-AB88-AAA465A7B0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7" t="17074" r="36897"/>
          <a:stretch/>
        </p:blipFill>
        <p:spPr bwMode="auto">
          <a:xfrm>
            <a:off x="7190155" y="3336634"/>
            <a:ext cx="3012178" cy="316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7D58FF4-EFFC-44C7-9C67-1E8DB4F6EEDA}"/>
              </a:ext>
            </a:extLst>
          </p:cNvPr>
          <p:cNvSpPr/>
          <p:nvPr/>
        </p:nvSpPr>
        <p:spPr>
          <a:xfrm>
            <a:off x="7190155" y="4812317"/>
            <a:ext cx="507999" cy="39272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B6A592-3232-45F9-8AB5-CCE04AA44B18}"/>
              </a:ext>
            </a:extLst>
          </p:cNvPr>
          <p:cNvSpPr txBox="1"/>
          <p:nvPr/>
        </p:nvSpPr>
        <p:spPr>
          <a:xfrm>
            <a:off x="643678" y="6312184"/>
            <a:ext cx="5189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ESP32</a:t>
            </a:r>
            <a:r>
              <a:rPr lang="ko-KR" altLang="en-US" dirty="0">
                <a:solidFill>
                  <a:srgbClr val="0070C0"/>
                </a:solidFill>
              </a:rPr>
              <a:t>의 경우 </a:t>
            </a:r>
            <a:r>
              <a:rPr lang="en-US" altLang="ko-KR" dirty="0">
                <a:solidFill>
                  <a:srgbClr val="0070C0"/>
                </a:solidFill>
              </a:rPr>
              <a:t>8BIT DAC</a:t>
            </a:r>
            <a:r>
              <a:rPr lang="ko-KR" altLang="en-US" dirty="0">
                <a:solidFill>
                  <a:srgbClr val="0070C0"/>
                </a:solidFill>
              </a:rPr>
              <a:t>를 </a:t>
            </a:r>
            <a:r>
              <a:rPr lang="en-US" altLang="ko-KR" dirty="0">
                <a:solidFill>
                  <a:srgbClr val="0070C0"/>
                </a:solidFill>
              </a:rPr>
              <a:t>2</a:t>
            </a:r>
            <a:r>
              <a:rPr lang="ko-KR" altLang="en-US" dirty="0">
                <a:solidFill>
                  <a:srgbClr val="0070C0"/>
                </a:solidFill>
              </a:rPr>
              <a:t>개 내장하고 있다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2" name="Picture 4" descr="계조(階調) - 디지털 이미지(사진)의 계조 Part.1 / Gradation of digital image &amp; grayscale 1">
            <a:extLst>
              <a:ext uri="{FF2B5EF4-FFF2-40B4-BE49-F238E27FC236}">
                <a16:creationId xmlns:a16="http://schemas.microsoft.com/office/drawing/2014/main" id="{C21C6592-61C9-4E87-9171-33012FD26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68" r="1761" b="93"/>
          <a:stretch/>
        </p:blipFill>
        <p:spPr bwMode="auto">
          <a:xfrm>
            <a:off x="4204015" y="3658154"/>
            <a:ext cx="2374848" cy="230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FA87C81-EB3D-4819-998A-1945AC64D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657" y="3765194"/>
            <a:ext cx="3608642" cy="1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72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tting Started with the ESP32 Development Board | Random Nerd Tutorials">
            <a:extLst>
              <a:ext uri="{FF2B5EF4-FFF2-40B4-BE49-F238E27FC236}">
                <a16:creationId xmlns:a16="http://schemas.microsoft.com/office/drawing/2014/main" id="{7DF7D1DA-B12A-4022-A584-2361E7CAD8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93" t="16610" r="30207"/>
          <a:stretch/>
        </p:blipFill>
        <p:spPr bwMode="auto">
          <a:xfrm>
            <a:off x="7984065" y="2048933"/>
            <a:ext cx="3615267" cy="455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648101" y="206371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ESP32 DO IT KIT </a:t>
            </a:r>
            <a:r>
              <a:rPr lang="ko-KR" altLang="en-US" sz="2000" b="1" dirty="0"/>
              <a:t>사양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E7F580-EC91-4D89-BF7C-E8DBDA7F1DAA}"/>
              </a:ext>
            </a:extLst>
          </p:cNvPr>
          <p:cNvSpPr txBox="1"/>
          <p:nvPr/>
        </p:nvSpPr>
        <p:spPr>
          <a:xfrm>
            <a:off x="404366" y="1297355"/>
            <a:ext cx="798154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마이크로 컨트롤러 </a:t>
            </a:r>
            <a:r>
              <a:rPr lang="en-US" altLang="ko-KR" b="0" i="0" dirty="0">
                <a:effectLst/>
                <a:latin typeface="Roboto"/>
              </a:rPr>
              <a:t>: </a:t>
            </a:r>
            <a:r>
              <a:rPr lang="en-US" altLang="ko-KR" b="0" i="0" dirty="0" err="1">
                <a:effectLst/>
                <a:latin typeface="Roboto"/>
              </a:rPr>
              <a:t>Tensilica</a:t>
            </a:r>
            <a:r>
              <a:rPr lang="en-US" altLang="ko-KR" b="0" i="0" dirty="0">
                <a:effectLst/>
                <a:latin typeface="Roboto"/>
              </a:rPr>
              <a:t> 32 </a:t>
            </a:r>
            <a:r>
              <a:rPr lang="ko-KR" altLang="en-US" b="0" i="0" dirty="0">
                <a:effectLst/>
                <a:latin typeface="Roboto"/>
              </a:rPr>
              <a:t>비트 싱글 </a:t>
            </a:r>
            <a:r>
              <a:rPr lang="en-US" altLang="ko-KR" b="0" i="0" dirty="0">
                <a:effectLst/>
                <a:latin typeface="Roboto"/>
              </a:rPr>
              <a:t>/ </a:t>
            </a:r>
            <a:r>
              <a:rPr lang="ko-KR" altLang="en-US" b="0" i="0" dirty="0">
                <a:effectLst/>
                <a:latin typeface="Roboto"/>
              </a:rPr>
              <a:t>듀얼 코어 </a:t>
            </a:r>
            <a:r>
              <a:rPr lang="en-US" altLang="ko-KR" b="0" i="0" dirty="0">
                <a:effectLst/>
                <a:latin typeface="Roboto"/>
              </a:rPr>
              <a:t>CPU </a:t>
            </a:r>
            <a:r>
              <a:rPr lang="en-US" altLang="ko-KR" b="0" i="0" dirty="0" err="1">
                <a:effectLst/>
                <a:latin typeface="Roboto"/>
              </a:rPr>
              <a:t>Xtensa</a:t>
            </a:r>
            <a:r>
              <a:rPr lang="en-US" altLang="ko-KR" b="0" i="0" dirty="0">
                <a:effectLst/>
                <a:latin typeface="Roboto"/>
              </a:rPr>
              <a:t> LX6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작동 전압 </a:t>
            </a:r>
            <a:r>
              <a:rPr lang="en-US" altLang="ko-KR" b="0" i="0" dirty="0">
                <a:effectLst/>
                <a:latin typeface="Roboto"/>
              </a:rPr>
              <a:t>: 3.3V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입력 전압 </a:t>
            </a:r>
            <a:r>
              <a:rPr lang="en-US" altLang="ko-KR" b="0" i="0" dirty="0">
                <a:effectLst/>
                <a:latin typeface="Roboto"/>
              </a:rPr>
              <a:t>: 7-12V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디지털 </a:t>
            </a:r>
            <a:r>
              <a:rPr lang="en-US" altLang="ko-KR" b="0" i="0" dirty="0">
                <a:effectLst/>
                <a:latin typeface="Roboto"/>
              </a:rPr>
              <a:t>I / O </a:t>
            </a:r>
            <a:r>
              <a:rPr lang="ko-KR" altLang="en-US" b="0" i="0" dirty="0">
                <a:effectLst/>
                <a:latin typeface="Roboto"/>
              </a:rPr>
              <a:t>핀 </a:t>
            </a:r>
            <a:r>
              <a:rPr lang="en-US" altLang="ko-KR" b="0" i="0" dirty="0">
                <a:effectLst/>
                <a:latin typeface="Roboto"/>
              </a:rPr>
              <a:t>(DIO) : 25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아날로그 입력 핀 </a:t>
            </a:r>
            <a:r>
              <a:rPr lang="en-US" altLang="ko-KR" b="0" i="0" dirty="0">
                <a:effectLst/>
                <a:latin typeface="Roboto"/>
              </a:rPr>
              <a:t>(ADC) : 6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아날로그 출력 핀 </a:t>
            </a:r>
            <a:r>
              <a:rPr lang="en-US" altLang="ko-KR" b="0" i="0" dirty="0">
                <a:effectLst/>
                <a:latin typeface="Roboto"/>
              </a:rPr>
              <a:t>(DAC) : 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Roboto"/>
              </a:rPr>
              <a:t>UART : 3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Roboto"/>
              </a:rPr>
              <a:t>SPI : 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Roboto"/>
              </a:rPr>
              <a:t>I2C : 3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플래시 메모리 </a:t>
            </a:r>
            <a:r>
              <a:rPr lang="en-US" altLang="ko-KR" b="0" i="0" dirty="0">
                <a:effectLst/>
                <a:latin typeface="Roboto"/>
              </a:rPr>
              <a:t>: 4MB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Roboto"/>
              </a:rPr>
              <a:t>SRAM : 520KB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effectLst/>
                <a:latin typeface="Roboto"/>
              </a:rPr>
              <a:t>클록</a:t>
            </a:r>
            <a:r>
              <a:rPr lang="ko-KR" altLang="en-US" b="0" i="0" dirty="0">
                <a:effectLst/>
                <a:latin typeface="Roboto"/>
              </a:rPr>
              <a:t> 속도 </a:t>
            </a:r>
            <a:r>
              <a:rPr lang="en-US" altLang="ko-KR" b="0" i="0" dirty="0">
                <a:effectLst/>
                <a:latin typeface="Roboto"/>
              </a:rPr>
              <a:t>: 240MHz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Roboto"/>
              </a:rPr>
              <a:t>Wi-Fi : IEEE 802.11 b / g / n / e / </a:t>
            </a:r>
            <a:r>
              <a:rPr lang="en-US" altLang="ko-KR" b="0" i="0" dirty="0" err="1">
                <a:effectLst/>
                <a:latin typeface="Roboto"/>
              </a:rPr>
              <a:t>i</a:t>
            </a:r>
            <a:r>
              <a:rPr lang="en-US" altLang="ko-KR" b="0" i="0" dirty="0">
                <a:effectLst/>
                <a:latin typeface="Roboto"/>
              </a:rPr>
              <a:t> 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통합 </a:t>
            </a:r>
            <a:r>
              <a:rPr lang="en-US" altLang="ko-KR" b="0" i="0" dirty="0">
                <a:effectLst/>
                <a:latin typeface="Roboto"/>
              </a:rPr>
              <a:t>TR </a:t>
            </a:r>
            <a:r>
              <a:rPr lang="ko-KR" altLang="en-US" b="0" i="0" dirty="0">
                <a:effectLst/>
                <a:latin typeface="Roboto"/>
              </a:rPr>
              <a:t>스위치</a:t>
            </a:r>
            <a:r>
              <a:rPr lang="en-US" altLang="ko-KR" b="0" i="0" dirty="0">
                <a:effectLst/>
                <a:latin typeface="Roboto"/>
              </a:rPr>
              <a:t>, balun, LNA, </a:t>
            </a:r>
            <a:r>
              <a:rPr lang="ko-KR" altLang="en-US" b="0" i="0" dirty="0">
                <a:effectLst/>
                <a:latin typeface="Roboto"/>
              </a:rPr>
              <a:t>전력 증폭기 및 매칭 네트워크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Roboto"/>
              </a:rPr>
              <a:t>WEP </a:t>
            </a:r>
            <a:r>
              <a:rPr lang="ko-KR" altLang="en-US" b="0" i="0" dirty="0">
                <a:effectLst/>
                <a:latin typeface="Roboto"/>
              </a:rPr>
              <a:t>또는 </a:t>
            </a:r>
            <a:r>
              <a:rPr lang="en-US" altLang="ko-KR" b="0" i="0" dirty="0">
                <a:effectLst/>
                <a:latin typeface="Roboto"/>
              </a:rPr>
              <a:t>WPA / WPA2 </a:t>
            </a:r>
            <a:r>
              <a:rPr lang="ko-KR" altLang="en-US" b="0" i="0" dirty="0">
                <a:effectLst/>
                <a:latin typeface="Roboto"/>
              </a:rPr>
              <a:t>인증 또는 개방형 네트워크</a:t>
            </a:r>
          </a:p>
          <a:p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5280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953353" y="250728"/>
            <a:ext cx="18642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DAC TEST</a:t>
            </a:r>
            <a:endParaRPr lang="ko-KR" altLang="en-US" sz="2800" b="1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12A9C30-AD32-4998-9F69-B3D5B25D4957}"/>
              </a:ext>
            </a:extLst>
          </p:cNvPr>
          <p:cNvGrpSpPr/>
          <p:nvPr/>
        </p:nvGrpSpPr>
        <p:grpSpPr>
          <a:xfrm>
            <a:off x="8050062" y="567167"/>
            <a:ext cx="3369471" cy="3523205"/>
            <a:chOff x="6849533" y="808731"/>
            <a:chExt cx="4934067" cy="5168735"/>
          </a:xfrm>
        </p:grpSpPr>
        <p:pic>
          <p:nvPicPr>
            <p:cNvPr id="4" name="Picture 2" descr="Getting Started with the ESP32 Development Board | Random Nerd Tutorials">
              <a:extLst>
                <a:ext uri="{FF2B5EF4-FFF2-40B4-BE49-F238E27FC236}">
                  <a16:creationId xmlns:a16="http://schemas.microsoft.com/office/drawing/2014/main" id="{F42357D5-1E38-4FE1-AB88-AAA465A7B0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47" t="17074" r="36826"/>
            <a:stretch/>
          </p:blipFill>
          <p:spPr bwMode="auto">
            <a:xfrm>
              <a:off x="6849533" y="808731"/>
              <a:ext cx="4934067" cy="5168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7D58FF4-EFFC-44C7-9C67-1E8DB4F6EEDA}"/>
                </a:ext>
              </a:extLst>
            </p:cNvPr>
            <p:cNvSpPr/>
            <p:nvPr/>
          </p:nvSpPr>
          <p:spPr>
            <a:xfrm>
              <a:off x="6849533" y="3564467"/>
              <a:ext cx="2192867" cy="211666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3160CDF-8DA2-4367-AFED-043BEEFB002C}"/>
              </a:ext>
            </a:extLst>
          </p:cNvPr>
          <p:cNvSpPr txBox="1"/>
          <p:nvPr/>
        </p:nvSpPr>
        <p:spPr>
          <a:xfrm>
            <a:off x="482863" y="1188790"/>
            <a:ext cx="3369470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DAC2  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dacWrite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DAC2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화살표: 오각형 5">
            <a:extLst>
              <a:ext uri="{FF2B5EF4-FFF2-40B4-BE49-F238E27FC236}">
                <a16:creationId xmlns:a16="http://schemas.microsoft.com/office/drawing/2014/main" id="{EAA275CF-B1B5-40B2-81E6-F40A7606940B}"/>
              </a:ext>
            </a:extLst>
          </p:cNvPr>
          <p:cNvSpPr/>
          <p:nvPr/>
        </p:nvSpPr>
        <p:spPr>
          <a:xfrm flipH="1">
            <a:off x="2971198" y="3988121"/>
            <a:ext cx="2465634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DAC</a:t>
            </a:r>
            <a:r>
              <a:rPr lang="ko-KR" altLang="en-US" sz="1400" dirty="0"/>
              <a:t>에 </a:t>
            </a:r>
            <a:r>
              <a:rPr lang="ko-KR" altLang="en-US" sz="1400" dirty="0" err="1"/>
              <a:t>증분하여</a:t>
            </a:r>
            <a:r>
              <a:rPr lang="ko-KR" altLang="en-US" sz="1400" dirty="0"/>
              <a:t> 값을 기록</a:t>
            </a: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D3CBC86F-1071-416D-9C36-CAA2C236FCA0}"/>
              </a:ext>
            </a:extLst>
          </p:cNvPr>
          <p:cNvSpPr/>
          <p:nvPr/>
        </p:nvSpPr>
        <p:spPr>
          <a:xfrm flipH="1">
            <a:off x="2627983" y="1777901"/>
            <a:ext cx="2465634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DAC</a:t>
            </a:r>
            <a:r>
              <a:rPr lang="ko-KR" altLang="en-US" sz="1400" dirty="0" err="1"/>
              <a:t>체널</a:t>
            </a:r>
            <a:r>
              <a:rPr lang="ko-KR" altLang="en-US" sz="1400" dirty="0"/>
              <a:t> </a:t>
            </a:r>
            <a:r>
              <a:rPr lang="en-US" altLang="ko-KR" sz="1400" dirty="0"/>
              <a:t>GPIO</a:t>
            </a:r>
            <a:r>
              <a:rPr lang="ko-KR" altLang="en-US" sz="1400" dirty="0"/>
              <a:t>를 설정</a:t>
            </a:r>
          </a:p>
        </p:txBody>
      </p: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6AFC0E79-9B09-457B-9324-B76545D24F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4819759"/>
              </p:ext>
            </p:extLst>
          </p:nvPr>
        </p:nvGraphicFramePr>
        <p:xfrm>
          <a:off x="5323532" y="3886201"/>
          <a:ext cx="5500688" cy="2971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CB7B8586-7175-4ADB-8885-B95F453934F8}"/>
              </a:ext>
            </a:extLst>
          </p:cNvPr>
          <p:cNvSpPr/>
          <p:nvPr/>
        </p:nvSpPr>
        <p:spPr>
          <a:xfrm flipH="1">
            <a:off x="2958083" y="3621058"/>
            <a:ext cx="3434249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DAC</a:t>
            </a:r>
            <a:r>
              <a:rPr lang="ko-KR" altLang="en-US" sz="1400" dirty="0"/>
              <a:t> </a:t>
            </a:r>
            <a:r>
              <a:rPr lang="en-US" altLang="ko-KR" sz="1400" dirty="0"/>
              <a:t>8bit </a:t>
            </a:r>
            <a:r>
              <a:rPr lang="ko-KR" altLang="en-US" sz="1400" dirty="0"/>
              <a:t>이므로 </a:t>
            </a:r>
            <a:r>
              <a:rPr lang="en-US" altLang="ko-KR" sz="1400" dirty="0"/>
              <a:t>0~255</a:t>
            </a:r>
            <a:r>
              <a:rPr lang="ko-KR" altLang="en-US" sz="1400" dirty="0"/>
              <a:t>까지 입력가능</a:t>
            </a:r>
          </a:p>
        </p:txBody>
      </p:sp>
      <p:pic>
        <p:nvPicPr>
          <p:cNvPr id="1026" name="Picture 2" descr="Voltmeter icon Royalty Free Vector Image - VectorStock">
            <a:extLst>
              <a:ext uri="{FF2B5EF4-FFF2-40B4-BE49-F238E27FC236}">
                <a16:creationId xmlns:a16="http://schemas.microsoft.com/office/drawing/2014/main" id="{34FDACC4-4AF7-4603-AAAF-8BCD38A9FB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11"/>
          <a:stretch/>
        </p:blipFill>
        <p:spPr bwMode="auto">
          <a:xfrm>
            <a:off x="5550163" y="906586"/>
            <a:ext cx="2057400" cy="196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C34B7F46-6F99-4950-BE54-13810A61DA7E}"/>
              </a:ext>
            </a:extLst>
          </p:cNvPr>
          <p:cNvSpPr/>
          <p:nvPr/>
        </p:nvSpPr>
        <p:spPr>
          <a:xfrm>
            <a:off x="6908800" y="2489200"/>
            <a:ext cx="1168400" cy="59267"/>
          </a:xfrm>
          <a:custGeom>
            <a:avLst/>
            <a:gdLst>
              <a:gd name="connsiteX0" fmla="*/ 0 w 1168400"/>
              <a:gd name="connsiteY0" fmla="*/ 59267 h 59267"/>
              <a:gd name="connsiteX1" fmla="*/ 50800 w 1168400"/>
              <a:gd name="connsiteY1" fmla="*/ 33867 h 59267"/>
              <a:gd name="connsiteX2" fmla="*/ 84667 w 1168400"/>
              <a:gd name="connsiteY2" fmla="*/ 25400 h 59267"/>
              <a:gd name="connsiteX3" fmla="*/ 372533 w 1168400"/>
              <a:gd name="connsiteY3" fmla="*/ 16933 h 59267"/>
              <a:gd name="connsiteX4" fmla="*/ 550333 w 1168400"/>
              <a:gd name="connsiteY4" fmla="*/ 0 h 59267"/>
              <a:gd name="connsiteX5" fmla="*/ 973667 w 1168400"/>
              <a:gd name="connsiteY5" fmla="*/ 8467 h 59267"/>
              <a:gd name="connsiteX6" fmla="*/ 1168400 w 1168400"/>
              <a:gd name="connsiteY6" fmla="*/ 16933 h 5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8400" h="59267">
                <a:moveTo>
                  <a:pt x="0" y="59267"/>
                </a:moveTo>
                <a:cubicBezTo>
                  <a:pt x="16933" y="50800"/>
                  <a:pt x="33222" y="40898"/>
                  <a:pt x="50800" y="33867"/>
                </a:cubicBezTo>
                <a:cubicBezTo>
                  <a:pt x="61604" y="29545"/>
                  <a:pt x="73047" y="26012"/>
                  <a:pt x="84667" y="25400"/>
                </a:cubicBezTo>
                <a:cubicBezTo>
                  <a:pt x="180531" y="20354"/>
                  <a:pt x="276578" y="19755"/>
                  <a:pt x="372533" y="16933"/>
                </a:cubicBezTo>
                <a:cubicBezTo>
                  <a:pt x="436137" y="7848"/>
                  <a:pt x="481123" y="0"/>
                  <a:pt x="550333" y="0"/>
                </a:cubicBezTo>
                <a:cubicBezTo>
                  <a:pt x="691473" y="0"/>
                  <a:pt x="832556" y="5645"/>
                  <a:pt x="973667" y="8467"/>
                </a:cubicBezTo>
                <a:cubicBezTo>
                  <a:pt x="1065814" y="26895"/>
                  <a:pt x="1001610" y="16933"/>
                  <a:pt x="1168400" y="16933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B4C03E8F-F7E6-4711-AC7F-3AD68491C919}"/>
              </a:ext>
            </a:extLst>
          </p:cNvPr>
          <p:cNvSpPr/>
          <p:nvPr/>
        </p:nvSpPr>
        <p:spPr>
          <a:xfrm>
            <a:off x="6248400" y="2573867"/>
            <a:ext cx="2887133" cy="770466"/>
          </a:xfrm>
          <a:custGeom>
            <a:avLst/>
            <a:gdLst>
              <a:gd name="connsiteX0" fmla="*/ 0 w 2887133"/>
              <a:gd name="connsiteY0" fmla="*/ 0 h 770466"/>
              <a:gd name="connsiteX1" fmla="*/ 8467 w 2887133"/>
              <a:gd name="connsiteY1" fmla="*/ 237066 h 770466"/>
              <a:gd name="connsiteX2" fmla="*/ 25400 w 2887133"/>
              <a:gd name="connsiteY2" fmla="*/ 254000 h 770466"/>
              <a:gd name="connsiteX3" fmla="*/ 84667 w 2887133"/>
              <a:gd name="connsiteY3" fmla="*/ 313266 h 770466"/>
              <a:gd name="connsiteX4" fmla="*/ 101600 w 2887133"/>
              <a:gd name="connsiteY4" fmla="*/ 338666 h 770466"/>
              <a:gd name="connsiteX5" fmla="*/ 152400 w 2887133"/>
              <a:gd name="connsiteY5" fmla="*/ 372533 h 770466"/>
              <a:gd name="connsiteX6" fmla="*/ 186267 w 2887133"/>
              <a:gd name="connsiteY6" fmla="*/ 406400 h 770466"/>
              <a:gd name="connsiteX7" fmla="*/ 194733 w 2887133"/>
              <a:gd name="connsiteY7" fmla="*/ 431800 h 770466"/>
              <a:gd name="connsiteX8" fmla="*/ 220133 w 2887133"/>
              <a:gd name="connsiteY8" fmla="*/ 448733 h 770466"/>
              <a:gd name="connsiteX9" fmla="*/ 237067 w 2887133"/>
              <a:gd name="connsiteY9" fmla="*/ 465666 h 770466"/>
              <a:gd name="connsiteX10" fmla="*/ 287867 w 2887133"/>
              <a:gd name="connsiteY10" fmla="*/ 499533 h 770466"/>
              <a:gd name="connsiteX11" fmla="*/ 313267 w 2887133"/>
              <a:gd name="connsiteY11" fmla="*/ 516466 h 770466"/>
              <a:gd name="connsiteX12" fmla="*/ 364067 w 2887133"/>
              <a:gd name="connsiteY12" fmla="*/ 541866 h 770466"/>
              <a:gd name="connsiteX13" fmla="*/ 389467 w 2887133"/>
              <a:gd name="connsiteY13" fmla="*/ 550333 h 770466"/>
              <a:gd name="connsiteX14" fmla="*/ 414867 w 2887133"/>
              <a:gd name="connsiteY14" fmla="*/ 567266 h 770466"/>
              <a:gd name="connsiteX15" fmla="*/ 465667 w 2887133"/>
              <a:gd name="connsiteY15" fmla="*/ 584200 h 770466"/>
              <a:gd name="connsiteX16" fmla="*/ 491067 w 2887133"/>
              <a:gd name="connsiteY16" fmla="*/ 601133 h 770466"/>
              <a:gd name="connsiteX17" fmla="*/ 609600 w 2887133"/>
              <a:gd name="connsiteY17" fmla="*/ 609600 h 770466"/>
              <a:gd name="connsiteX18" fmla="*/ 651933 w 2887133"/>
              <a:gd name="connsiteY18" fmla="*/ 618066 h 770466"/>
              <a:gd name="connsiteX19" fmla="*/ 702733 w 2887133"/>
              <a:gd name="connsiteY19" fmla="*/ 635000 h 770466"/>
              <a:gd name="connsiteX20" fmla="*/ 728133 w 2887133"/>
              <a:gd name="connsiteY20" fmla="*/ 643466 h 770466"/>
              <a:gd name="connsiteX21" fmla="*/ 753533 w 2887133"/>
              <a:gd name="connsiteY21" fmla="*/ 651933 h 770466"/>
              <a:gd name="connsiteX22" fmla="*/ 778933 w 2887133"/>
              <a:gd name="connsiteY22" fmla="*/ 660400 h 770466"/>
              <a:gd name="connsiteX23" fmla="*/ 821267 w 2887133"/>
              <a:gd name="connsiteY23" fmla="*/ 668866 h 770466"/>
              <a:gd name="connsiteX24" fmla="*/ 846667 w 2887133"/>
              <a:gd name="connsiteY24" fmla="*/ 677333 h 770466"/>
              <a:gd name="connsiteX25" fmla="*/ 897467 w 2887133"/>
              <a:gd name="connsiteY25" fmla="*/ 685800 h 770466"/>
              <a:gd name="connsiteX26" fmla="*/ 939800 w 2887133"/>
              <a:gd name="connsiteY26" fmla="*/ 694266 h 770466"/>
              <a:gd name="connsiteX27" fmla="*/ 1278467 w 2887133"/>
              <a:gd name="connsiteY27" fmla="*/ 711200 h 770466"/>
              <a:gd name="connsiteX28" fmla="*/ 1388533 w 2887133"/>
              <a:gd name="connsiteY28" fmla="*/ 719666 h 770466"/>
              <a:gd name="connsiteX29" fmla="*/ 1430867 w 2887133"/>
              <a:gd name="connsiteY29" fmla="*/ 728133 h 770466"/>
              <a:gd name="connsiteX30" fmla="*/ 1557867 w 2887133"/>
              <a:gd name="connsiteY30" fmla="*/ 736600 h 770466"/>
              <a:gd name="connsiteX31" fmla="*/ 1710267 w 2887133"/>
              <a:gd name="connsiteY31" fmla="*/ 753533 h 770466"/>
              <a:gd name="connsiteX32" fmla="*/ 1744133 w 2887133"/>
              <a:gd name="connsiteY32" fmla="*/ 762000 h 770466"/>
              <a:gd name="connsiteX33" fmla="*/ 1786467 w 2887133"/>
              <a:gd name="connsiteY33" fmla="*/ 770466 h 770466"/>
              <a:gd name="connsiteX34" fmla="*/ 2387600 w 2887133"/>
              <a:gd name="connsiteY34" fmla="*/ 762000 h 770466"/>
              <a:gd name="connsiteX35" fmla="*/ 2429933 w 2887133"/>
              <a:gd name="connsiteY35" fmla="*/ 753533 h 770466"/>
              <a:gd name="connsiteX36" fmla="*/ 2887133 w 2887133"/>
              <a:gd name="connsiteY36" fmla="*/ 745066 h 77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87133" h="770466">
                <a:moveTo>
                  <a:pt x="0" y="0"/>
                </a:moveTo>
                <a:cubicBezTo>
                  <a:pt x="2822" y="79022"/>
                  <a:pt x="599" y="158386"/>
                  <a:pt x="8467" y="237066"/>
                </a:cubicBezTo>
                <a:cubicBezTo>
                  <a:pt x="9261" y="245009"/>
                  <a:pt x="20611" y="247614"/>
                  <a:pt x="25400" y="254000"/>
                </a:cubicBezTo>
                <a:cubicBezTo>
                  <a:pt x="70686" y="314382"/>
                  <a:pt x="37123" y="297419"/>
                  <a:pt x="84667" y="313266"/>
                </a:cubicBezTo>
                <a:cubicBezTo>
                  <a:pt x="90311" y="321733"/>
                  <a:pt x="93942" y="331965"/>
                  <a:pt x="101600" y="338666"/>
                </a:cubicBezTo>
                <a:cubicBezTo>
                  <a:pt x="116916" y="352068"/>
                  <a:pt x="152400" y="372533"/>
                  <a:pt x="152400" y="372533"/>
                </a:cubicBezTo>
                <a:cubicBezTo>
                  <a:pt x="174979" y="440268"/>
                  <a:pt x="141110" y="361242"/>
                  <a:pt x="186267" y="406400"/>
                </a:cubicBezTo>
                <a:cubicBezTo>
                  <a:pt x="192578" y="412711"/>
                  <a:pt x="189158" y="424831"/>
                  <a:pt x="194733" y="431800"/>
                </a:cubicBezTo>
                <a:cubicBezTo>
                  <a:pt x="201090" y="439746"/>
                  <a:pt x="212187" y="442376"/>
                  <a:pt x="220133" y="448733"/>
                </a:cubicBezTo>
                <a:cubicBezTo>
                  <a:pt x="226366" y="453720"/>
                  <a:pt x="230681" y="460877"/>
                  <a:pt x="237067" y="465666"/>
                </a:cubicBezTo>
                <a:cubicBezTo>
                  <a:pt x="253348" y="477877"/>
                  <a:pt x="270934" y="488244"/>
                  <a:pt x="287867" y="499533"/>
                </a:cubicBezTo>
                <a:cubicBezTo>
                  <a:pt x="296334" y="505177"/>
                  <a:pt x="303614" y="513248"/>
                  <a:pt x="313267" y="516466"/>
                </a:cubicBezTo>
                <a:cubicBezTo>
                  <a:pt x="377111" y="537748"/>
                  <a:pt x="298415" y="509040"/>
                  <a:pt x="364067" y="541866"/>
                </a:cubicBezTo>
                <a:cubicBezTo>
                  <a:pt x="372049" y="545857"/>
                  <a:pt x="381485" y="546342"/>
                  <a:pt x="389467" y="550333"/>
                </a:cubicBezTo>
                <a:cubicBezTo>
                  <a:pt x="398568" y="554884"/>
                  <a:pt x="405568" y="563133"/>
                  <a:pt x="414867" y="567266"/>
                </a:cubicBezTo>
                <a:cubicBezTo>
                  <a:pt x="431178" y="574515"/>
                  <a:pt x="450815" y="574299"/>
                  <a:pt x="465667" y="584200"/>
                </a:cubicBezTo>
                <a:cubicBezTo>
                  <a:pt x="474134" y="589844"/>
                  <a:pt x="481046" y="599365"/>
                  <a:pt x="491067" y="601133"/>
                </a:cubicBezTo>
                <a:cubicBezTo>
                  <a:pt x="530076" y="608017"/>
                  <a:pt x="570089" y="606778"/>
                  <a:pt x="609600" y="609600"/>
                </a:cubicBezTo>
                <a:cubicBezTo>
                  <a:pt x="623711" y="612422"/>
                  <a:pt x="638050" y="614280"/>
                  <a:pt x="651933" y="618066"/>
                </a:cubicBezTo>
                <a:cubicBezTo>
                  <a:pt x="669153" y="622762"/>
                  <a:pt x="685800" y="629356"/>
                  <a:pt x="702733" y="635000"/>
                </a:cubicBezTo>
                <a:lnTo>
                  <a:pt x="728133" y="643466"/>
                </a:lnTo>
                <a:lnTo>
                  <a:pt x="753533" y="651933"/>
                </a:lnTo>
                <a:cubicBezTo>
                  <a:pt x="762000" y="654755"/>
                  <a:pt x="770182" y="658650"/>
                  <a:pt x="778933" y="660400"/>
                </a:cubicBezTo>
                <a:cubicBezTo>
                  <a:pt x="793044" y="663222"/>
                  <a:pt x="807306" y="665376"/>
                  <a:pt x="821267" y="668866"/>
                </a:cubicBezTo>
                <a:cubicBezTo>
                  <a:pt x="829925" y="671030"/>
                  <a:pt x="837955" y="675397"/>
                  <a:pt x="846667" y="677333"/>
                </a:cubicBezTo>
                <a:cubicBezTo>
                  <a:pt x="863425" y="681057"/>
                  <a:pt x="880577" y="682729"/>
                  <a:pt x="897467" y="685800"/>
                </a:cubicBezTo>
                <a:cubicBezTo>
                  <a:pt x="911625" y="688374"/>
                  <a:pt x="925521" y="692481"/>
                  <a:pt x="939800" y="694266"/>
                </a:cubicBezTo>
                <a:cubicBezTo>
                  <a:pt x="1048706" y="707879"/>
                  <a:pt x="1174600" y="707618"/>
                  <a:pt x="1278467" y="711200"/>
                </a:cubicBezTo>
                <a:cubicBezTo>
                  <a:pt x="1315156" y="714022"/>
                  <a:pt x="1351961" y="715603"/>
                  <a:pt x="1388533" y="719666"/>
                </a:cubicBezTo>
                <a:cubicBezTo>
                  <a:pt x="1402836" y="721255"/>
                  <a:pt x="1416548" y="726701"/>
                  <a:pt x="1430867" y="728133"/>
                </a:cubicBezTo>
                <a:cubicBezTo>
                  <a:pt x="1473084" y="732355"/>
                  <a:pt x="1515534" y="733778"/>
                  <a:pt x="1557867" y="736600"/>
                </a:cubicBezTo>
                <a:cubicBezTo>
                  <a:pt x="1660350" y="757095"/>
                  <a:pt x="1524311" y="731655"/>
                  <a:pt x="1710267" y="753533"/>
                </a:cubicBezTo>
                <a:cubicBezTo>
                  <a:pt x="1721823" y="754893"/>
                  <a:pt x="1732774" y="759476"/>
                  <a:pt x="1744133" y="762000"/>
                </a:cubicBezTo>
                <a:cubicBezTo>
                  <a:pt x="1758181" y="765122"/>
                  <a:pt x="1772356" y="767644"/>
                  <a:pt x="1786467" y="770466"/>
                </a:cubicBezTo>
                <a:lnTo>
                  <a:pt x="2387600" y="762000"/>
                </a:lnTo>
                <a:cubicBezTo>
                  <a:pt x="2401985" y="761621"/>
                  <a:pt x="2415553" y="754076"/>
                  <a:pt x="2429933" y="753533"/>
                </a:cubicBezTo>
                <a:cubicBezTo>
                  <a:pt x="2663646" y="744713"/>
                  <a:pt x="2724534" y="745066"/>
                  <a:pt x="2887133" y="74506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1D0A2D-FF16-4ECF-A670-A257D669052E}"/>
              </a:ext>
            </a:extLst>
          </p:cNvPr>
          <p:cNvSpPr txBox="1"/>
          <p:nvPr/>
        </p:nvSpPr>
        <p:spPr>
          <a:xfrm>
            <a:off x="183001" y="5581446"/>
            <a:ext cx="52538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fr-FR" altLang="ko-KR" dirty="0">
                <a:solidFill>
                  <a:srgbClr val="0070C0"/>
                </a:solidFill>
              </a:rPr>
              <a:t>seoil_uni_project\ESP32\SW\ARDUINO\DAC-TEST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</p:spTree>
    <p:extLst>
      <p:ext uri="{BB962C8B-B14F-4D97-AF65-F5344CB8AC3E}">
        <p14:creationId xmlns:p14="http://schemas.microsoft.com/office/powerpoint/2010/main" val="1866959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B76723-BBA5-4A27-BBF5-280D82BF49CF}"/>
              </a:ext>
            </a:extLst>
          </p:cNvPr>
          <p:cNvSpPr txBox="1"/>
          <p:nvPr/>
        </p:nvSpPr>
        <p:spPr>
          <a:xfrm>
            <a:off x="6449871" y="5862684"/>
            <a:ext cx="4675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https://bitluni.net/esp32-composite-audio</a:t>
            </a:r>
            <a:endParaRPr lang="ko-KR" altLang="en-US" dirty="0"/>
          </a:p>
        </p:txBody>
      </p:sp>
      <p:pic>
        <p:nvPicPr>
          <p:cNvPr id="3074" name="Picture 2" descr="ESP32 Composite Audio – bitluni's lab">
            <a:extLst>
              <a:ext uri="{FF2B5EF4-FFF2-40B4-BE49-F238E27FC236}">
                <a16:creationId xmlns:a16="http://schemas.microsoft.com/office/drawing/2014/main" id="{4592D618-3A98-465F-9D80-753E8A73A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37" y="852207"/>
            <a:ext cx="4582026" cy="257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824770-9B5C-492E-9E7D-2BD7CC567EBE}"/>
              </a:ext>
            </a:extLst>
          </p:cNvPr>
          <p:cNvSpPr txBox="1"/>
          <p:nvPr/>
        </p:nvSpPr>
        <p:spPr>
          <a:xfrm>
            <a:off x="355621" y="205876"/>
            <a:ext cx="5078634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ESP32</a:t>
            </a:r>
            <a:r>
              <a:rPr lang="ko-KR" altLang="en-US" dirty="0"/>
              <a:t> </a:t>
            </a:r>
            <a:r>
              <a:rPr lang="ko-KR" altLang="en-US" dirty="0" err="1"/>
              <a:t>컴포지트</a:t>
            </a:r>
            <a:r>
              <a:rPr lang="ko-KR" altLang="en-US" dirty="0"/>
              <a:t> 포트로 영상 및 음향 출력 관련</a:t>
            </a:r>
          </a:p>
        </p:txBody>
      </p:sp>
      <p:sp>
        <p:nvSpPr>
          <p:cNvPr id="3" name="TextBox 2">
            <a:hlinkClick r:id="rId4"/>
            <a:extLst>
              <a:ext uri="{FF2B5EF4-FFF2-40B4-BE49-F238E27FC236}">
                <a16:creationId xmlns:a16="http://schemas.microsoft.com/office/drawing/2014/main" id="{B5E19243-B78A-4A55-8E1E-2268000FAD2D}"/>
              </a:ext>
            </a:extLst>
          </p:cNvPr>
          <p:cNvSpPr txBox="1"/>
          <p:nvPr/>
        </p:nvSpPr>
        <p:spPr>
          <a:xfrm>
            <a:off x="5672959" y="62320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https://www.youtube.com/watch?v=MOoKQnWF4OY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D907AE-A506-421F-A019-FF67F65CF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4520" y="936899"/>
            <a:ext cx="5884439" cy="455738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FDB41F8-3B35-4EDE-8C9D-BD2ECFE6EE3B}"/>
              </a:ext>
            </a:extLst>
          </p:cNvPr>
          <p:cNvSpPr/>
          <p:nvPr/>
        </p:nvSpPr>
        <p:spPr>
          <a:xfrm>
            <a:off x="6668814" y="1087821"/>
            <a:ext cx="1379483" cy="843455"/>
          </a:xfrm>
          <a:prstGeom prst="rect">
            <a:avLst/>
          </a:prstGeom>
          <a:noFill/>
          <a:ln w="381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FE0F2F-2FA9-4A9B-9116-7A99EBB2C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396" y="3429000"/>
            <a:ext cx="4377205" cy="284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3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950464" y="181560"/>
            <a:ext cx="3554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HTU21 </a:t>
            </a:r>
            <a:r>
              <a:rPr lang="ko-KR" altLang="en-US" sz="2400" b="1" dirty="0"/>
              <a:t>센서의 통신방식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0A7FF8-EE31-4014-B37D-651A0C14B517}"/>
              </a:ext>
            </a:extLst>
          </p:cNvPr>
          <p:cNvSpPr txBox="1"/>
          <p:nvPr/>
        </p:nvSpPr>
        <p:spPr>
          <a:xfrm>
            <a:off x="511073" y="1016000"/>
            <a:ext cx="8589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HTU21 </a:t>
            </a:r>
            <a:r>
              <a:rPr lang="ko-KR" altLang="en-US" dirty="0"/>
              <a:t>센서와 </a:t>
            </a:r>
            <a:r>
              <a:rPr lang="en-US" altLang="ko-KR" dirty="0"/>
              <a:t>MCU</a:t>
            </a:r>
            <a:r>
              <a:rPr lang="ko-KR" altLang="en-US" dirty="0"/>
              <a:t>간은 </a:t>
            </a:r>
            <a:r>
              <a:rPr lang="en-US" altLang="ko-KR" dirty="0"/>
              <a:t>I</a:t>
            </a:r>
            <a:r>
              <a:rPr lang="en-US" altLang="ko-KR" baseline="30000" dirty="0"/>
              <a:t>2</a:t>
            </a:r>
            <a:r>
              <a:rPr lang="en-US" altLang="ko-KR" dirty="0"/>
              <a:t>C</a:t>
            </a:r>
            <a:r>
              <a:rPr lang="ko-KR" altLang="en-US" dirty="0"/>
              <a:t>방식의 디지털 통신을 사용하여 데이터를 읽어드린다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26" name="Picture 2" descr="I2C(TWI) 통신">
            <a:extLst>
              <a:ext uri="{FF2B5EF4-FFF2-40B4-BE49-F238E27FC236}">
                <a16:creationId xmlns:a16="http://schemas.microsoft.com/office/drawing/2014/main" id="{B9493657-9634-44DE-8E53-37D1FB53F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642" y="1322056"/>
            <a:ext cx="3977746" cy="233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2C Primer: What is I2C? (Part 1) | Analog Devices">
            <a:extLst>
              <a:ext uri="{FF2B5EF4-FFF2-40B4-BE49-F238E27FC236}">
                <a16:creationId xmlns:a16="http://schemas.microsoft.com/office/drawing/2014/main" id="{11952273-3918-41A1-82DD-BABBE67E6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45" y="4402665"/>
            <a:ext cx="7119204" cy="209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511073" y="1937165"/>
            <a:ext cx="70665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</a:t>
            </a:r>
            <a:r>
              <a:rPr lang="en-US" altLang="ko-KR" baseline="30000" dirty="0"/>
              <a:t>2</a:t>
            </a:r>
            <a:r>
              <a:rPr lang="en-US" altLang="ko-KR" dirty="0"/>
              <a:t>C </a:t>
            </a:r>
            <a:r>
              <a:rPr lang="ko-KR" altLang="en-US" dirty="0"/>
              <a:t>통신이란 </a:t>
            </a:r>
            <a:r>
              <a:rPr lang="en-US" altLang="ko-KR" dirty="0"/>
              <a:t>SCL(</a:t>
            </a:r>
            <a:r>
              <a:rPr lang="ko-KR" altLang="en-US" dirty="0"/>
              <a:t>클럭</a:t>
            </a:r>
            <a:r>
              <a:rPr lang="en-US" altLang="ko-KR" dirty="0"/>
              <a:t>) SDA(</a:t>
            </a:r>
            <a:r>
              <a:rPr lang="ko-KR" altLang="en-US" dirty="0"/>
              <a:t>데이터</a:t>
            </a:r>
            <a:r>
              <a:rPr lang="en-US" altLang="ko-KR" dirty="0"/>
              <a:t>) </a:t>
            </a:r>
            <a:r>
              <a:rPr lang="ko-KR" altLang="en-US" dirty="0"/>
              <a:t>라인에 </a:t>
            </a:r>
            <a:r>
              <a:rPr lang="en-US" altLang="ko-KR" dirty="0"/>
              <a:t>PULL-UP </a:t>
            </a:r>
            <a:r>
              <a:rPr lang="ko-KR" altLang="en-US" dirty="0"/>
              <a:t>저항을 연결하여 오픈 </a:t>
            </a:r>
            <a:r>
              <a:rPr lang="ko-KR" altLang="en-US" dirty="0" err="1"/>
              <a:t>컬렉터</a:t>
            </a:r>
            <a:r>
              <a:rPr lang="ko-KR" altLang="en-US" dirty="0"/>
              <a:t> 방식으로 통신 하며</a:t>
            </a:r>
            <a:r>
              <a:rPr lang="en-US" altLang="ko-KR" dirty="0"/>
              <a:t>, 1</a:t>
            </a:r>
            <a:r>
              <a:rPr lang="ko-KR" altLang="en-US" dirty="0"/>
              <a:t>개의 마스터 장치에 복수의 </a:t>
            </a:r>
            <a:r>
              <a:rPr lang="en-US" altLang="ko-KR" dirty="0"/>
              <a:t>slave </a:t>
            </a:r>
            <a:r>
              <a:rPr lang="ko-KR" altLang="en-US" dirty="0"/>
              <a:t>장치를 연결하여 통신이 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통신속도는 표준 모드인 </a:t>
            </a:r>
            <a:r>
              <a:rPr lang="en-US" altLang="ko-KR" dirty="0"/>
              <a:t>100kbit/s</a:t>
            </a:r>
            <a:r>
              <a:rPr lang="ko-KR" altLang="en-US" dirty="0"/>
              <a:t>로 주로 통신한다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</a:t>
            </a:r>
            <a:r>
              <a:rPr lang="en-US" altLang="ko-KR" baseline="30000" dirty="0"/>
              <a:t>2</a:t>
            </a:r>
            <a:r>
              <a:rPr lang="en-US" altLang="ko-KR" dirty="0"/>
              <a:t>C</a:t>
            </a:r>
            <a:r>
              <a:rPr lang="ko-KR" altLang="en-US" dirty="0"/>
              <a:t>는 빠른 속도를 요구하지 않는 간단한 저비용 주변 장치들에 적합하다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34" name="Picture 10" descr="디지털 회로 - 위키백과, 우리 모두의 백과사전">
            <a:extLst>
              <a:ext uri="{FF2B5EF4-FFF2-40B4-BE49-F238E27FC236}">
                <a16:creationId xmlns:a16="http://schemas.microsoft.com/office/drawing/2014/main" id="{F9AEC2B4-39D8-4E72-89EB-2108B844B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090" y="4255362"/>
            <a:ext cx="3827844" cy="238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4A2D492-00D1-4385-9926-0EDA71B339BE}"/>
              </a:ext>
            </a:extLst>
          </p:cNvPr>
          <p:cNvSpPr/>
          <p:nvPr/>
        </p:nvSpPr>
        <p:spPr>
          <a:xfrm>
            <a:off x="9558867" y="1322056"/>
            <a:ext cx="1828800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</a:t>
            </a:r>
            <a:r>
              <a:rPr lang="en-US" altLang="ko-KR" baseline="30000" dirty="0"/>
              <a:t>2</a:t>
            </a:r>
            <a:r>
              <a:rPr lang="en-US" altLang="ko-KR" dirty="0"/>
              <a:t>C</a:t>
            </a:r>
            <a:r>
              <a:rPr lang="ko-KR" altLang="en-US" dirty="0"/>
              <a:t>통신 연결도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AD6E4CD-0E7E-4B36-A9C2-A16FFBFA39BC}"/>
              </a:ext>
            </a:extLst>
          </p:cNvPr>
          <p:cNvSpPr/>
          <p:nvPr/>
        </p:nvSpPr>
        <p:spPr>
          <a:xfrm>
            <a:off x="8579114" y="3722499"/>
            <a:ext cx="2723885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OPEN</a:t>
            </a:r>
            <a:r>
              <a:rPr lang="ko-KR" altLang="en-US" dirty="0"/>
              <a:t> </a:t>
            </a:r>
            <a:r>
              <a:rPr lang="en-US" altLang="ko-KR" dirty="0"/>
              <a:t>COLLECTOR </a:t>
            </a:r>
            <a:r>
              <a:rPr lang="ko-KR" altLang="en-US" dirty="0"/>
              <a:t>회로</a:t>
            </a:r>
          </a:p>
        </p:txBody>
      </p:sp>
    </p:spTree>
    <p:extLst>
      <p:ext uri="{BB962C8B-B14F-4D97-AF65-F5344CB8AC3E}">
        <p14:creationId xmlns:p14="http://schemas.microsoft.com/office/powerpoint/2010/main" val="3208345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FB73D51-16AB-42FF-AD8B-F54C7FEE1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657" y="93244"/>
            <a:ext cx="9256811" cy="6671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073329-C917-4176-A962-4423C5AB4384}"/>
              </a:ext>
            </a:extLst>
          </p:cNvPr>
          <p:cNvSpPr txBox="1"/>
          <p:nvPr/>
        </p:nvSpPr>
        <p:spPr>
          <a:xfrm>
            <a:off x="9343742" y="5545238"/>
            <a:ext cx="26664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https://docs.zoho.com/file/kohvpddd1cff937ec4de5a828ac624e60a74d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ECCBF0-1999-44A4-8E4C-7F1E78DD4973}"/>
              </a:ext>
            </a:extLst>
          </p:cNvPr>
          <p:cNvSpPr txBox="1"/>
          <p:nvPr/>
        </p:nvSpPr>
        <p:spPr>
          <a:xfrm>
            <a:off x="90238" y="163683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ESP32</a:t>
            </a:r>
            <a:r>
              <a:rPr lang="ko-KR" altLang="en-US" dirty="0"/>
              <a:t> </a:t>
            </a:r>
            <a:r>
              <a:rPr lang="en-US" altLang="ko-KR" dirty="0"/>
              <a:t>EV-KIT</a:t>
            </a:r>
            <a:r>
              <a:rPr lang="ko-KR" altLang="en-US" dirty="0"/>
              <a:t>모듈</a:t>
            </a:r>
            <a:endParaRPr lang="en-US" altLang="ko-KR" dirty="0"/>
          </a:p>
          <a:p>
            <a:r>
              <a:rPr lang="ko-KR" altLang="en-US" dirty="0"/>
              <a:t> 회로도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7D3760-3129-45DF-9BFC-CB8ABC4C8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31" y="903709"/>
            <a:ext cx="1293395" cy="221247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C3AAD6B-3109-459C-9F10-48B6B06D728F}"/>
              </a:ext>
            </a:extLst>
          </p:cNvPr>
          <p:cNvSpPr/>
          <p:nvPr/>
        </p:nvSpPr>
        <p:spPr>
          <a:xfrm>
            <a:off x="620832" y="968543"/>
            <a:ext cx="1293394" cy="209951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714EFDF-D4F0-4F03-B1D2-786D889D6E69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914226" y="2018298"/>
            <a:ext cx="780848" cy="7730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6A7E52D5-8E5C-4A7F-B797-2320E1341AA6}"/>
              </a:ext>
            </a:extLst>
          </p:cNvPr>
          <p:cNvSpPr/>
          <p:nvPr/>
        </p:nvSpPr>
        <p:spPr>
          <a:xfrm>
            <a:off x="2827867" y="5282883"/>
            <a:ext cx="2734732" cy="35591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3F134F-AAE9-4C82-B5F4-95EE7FD01DD4}"/>
              </a:ext>
            </a:extLst>
          </p:cNvPr>
          <p:cNvSpPr/>
          <p:nvPr/>
        </p:nvSpPr>
        <p:spPr>
          <a:xfrm>
            <a:off x="5139267" y="6290609"/>
            <a:ext cx="2032000" cy="35591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266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D2B9C9C7-4B41-4174-A362-EF112D891976}"/>
              </a:ext>
            </a:extLst>
          </p:cNvPr>
          <p:cNvGrpSpPr/>
          <p:nvPr/>
        </p:nvGrpSpPr>
        <p:grpSpPr>
          <a:xfrm>
            <a:off x="4760383" y="1629070"/>
            <a:ext cx="6838949" cy="4976935"/>
            <a:chOff x="908050" y="1578270"/>
            <a:chExt cx="6838949" cy="4976935"/>
          </a:xfrm>
        </p:grpSpPr>
        <p:pic>
          <p:nvPicPr>
            <p:cNvPr id="5" name="Picture 2" descr="Getting Started with the ESP32 Development Board | Random Nerd Tutorials">
              <a:extLst>
                <a:ext uri="{FF2B5EF4-FFF2-40B4-BE49-F238E27FC236}">
                  <a16:creationId xmlns:a16="http://schemas.microsoft.com/office/drawing/2014/main" id="{7DF7D1DA-B12A-4022-A584-2361E7CAD8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93" t="16610" r="30207"/>
            <a:stretch/>
          </p:blipFill>
          <p:spPr bwMode="auto">
            <a:xfrm>
              <a:off x="4131732" y="1998133"/>
              <a:ext cx="3615267" cy="4557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3647D84-5104-4DE9-9596-A38B7BE5A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1103312" y="3352744"/>
              <a:ext cx="1457325" cy="1847850"/>
            </a:xfrm>
            <a:prstGeom prst="rect">
              <a:avLst/>
            </a:prstGeom>
          </p:spPr>
        </p:pic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51B22929-28D7-4F22-A6C1-6E406295926C}"/>
                </a:ext>
              </a:extLst>
            </p:cNvPr>
            <p:cNvCxnSpPr>
              <a:cxnSpLocks/>
            </p:cNvCxnSpPr>
            <p:nvPr/>
          </p:nvCxnSpPr>
          <p:spPr>
            <a:xfrm>
              <a:off x="2582336" y="4826003"/>
              <a:ext cx="1659464" cy="948264"/>
            </a:xfrm>
            <a:prstGeom prst="bentConnector3">
              <a:avLst>
                <a:gd name="adj1" fmla="val 38265"/>
              </a:avLst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086ABEA6-33C0-4E6F-AA3E-70A5A11704AB}"/>
                </a:ext>
              </a:extLst>
            </p:cNvPr>
            <p:cNvCxnSpPr>
              <a:cxnSpLocks/>
            </p:cNvCxnSpPr>
            <p:nvPr/>
          </p:nvCxnSpPr>
          <p:spPr>
            <a:xfrm>
              <a:off x="2582336" y="4441536"/>
              <a:ext cx="1659464" cy="1129531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5F5892A2-31A6-4647-BC86-B7E47E0576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4084" y="1854200"/>
              <a:ext cx="2677583" cy="2190865"/>
            </a:xfrm>
            <a:prstGeom prst="bentConnector3">
              <a:avLst>
                <a:gd name="adj1" fmla="val 54111"/>
              </a:avLst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6FB274DC-4CA4-4878-A4AA-0CFFBD34DA3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288490" y="1854201"/>
              <a:ext cx="1709212" cy="1176866"/>
            </a:xfrm>
            <a:prstGeom prst="bentConnector3">
              <a:avLst>
                <a:gd name="adj1" fmla="val 33653"/>
              </a:avLst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9141CD75-3D67-49F6-A265-52FEE9E485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82336" y="1578270"/>
              <a:ext cx="2589741" cy="2163997"/>
            </a:xfrm>
            <a:prstGeom prst="bentConnector3">
              <a:avLst>
                <a:gd name="adj1" fmla="val 47712"/>
              </a:avLst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연결선: 꺾임 33">
              <a:extLst>
                <a:ext uri="{FF2B5EF4-FFF2-40B4-BE49-F238E27FC236}">
                  <a16:creationId xmlns:a16="http://schemas.microsoft.com/office/drawing/2014/main" id="{EEE7F2D1-3468-41AA-918B-C626510E2324}"/>
                </a:ext>
              </a:extLst>
            </p:cNvPr>
            <p:cNvCxnSpPr>
              <a:cxnSpLocks/>
            </p:cNvCxnSpPr>
            <p:nvPr/>
          </p:nvCxnSpPr>
          <p:spPr>
            <a:xfrm>
              <a:off x="4768855" y="1578270"/>
              <a:ext cx="2228847" cy="2087797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546132" y="216577"/>
            <a:ext cx="5078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ESP32 DO IT KIT HTU21 SENSOR </a:t>
            </a:r>
            <a:r>
              <a:rPr lang="ko-KR" altLang="en-US" sz="2000" b="1" dirty="0"/>
              <a:t>연결도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E7F580-EC91-4D89-BF7C-E8DBDA7F1DAA}"/>
              </a:ext>
            </a:extLst>
          </p:cNvPr>
          <p:cNvSpPr txBox="1"/>
          <p:nvPr/>
        </p:nvSpPr>
        <p:spPr>
          <a:xfrm>
            <a:off x="317394" y="875518"/>
            <a:ext cx="70665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HUT21</a:t>
            </a:r>
            <a:r>
              <a:rPr lang="ko-KR" altLang="en-US" dirty="0"/>
              <a:t>모듈은</a:t>
            </a:r>
            <a:r>
              <a:rPr lang="en-US" altLang="ko-KR" dirty="0"/>
              <a:t> I</a:t>
            </a:r>
            <a:r>
              <a:rPr lang="en-US" altLang="ko-KR" baseline="30000" dirty="0"/>
              <a:t>2</a:t>
            </a:r>
            <a:r>
              <a:rPr lang="en-US" altLang="ko-KR" dirty="0"/>
              <a:t>C</a:t>
            </a:r>
            <a:r>
              <a:rPr lang="ko-KR" altLang="en-US" dirty="0"/>
              <a:t>통신 방식을 사용하므로 전원</a:t>
            </a:r>
            <a:r>
              <a:rPr lang="en-US" altLang="ko-KR" dirty="0"/>
              <a:t>+,- </a:t>
            </a:r>
            <a:r>
              <a:rPr lang="ko-KR" altLang="en-US" dirty="0"/>
              <a:t>라인과 </a:t>
            </a:r>
            <a:r>
              <a:rPr lang="en-US" altLang="ko-KR" dirty="0"/>
              <a:t>SCL(</a:t>
            </a:r>
            <a:r>
              <a:rPr lang="ko-KR" altLang="en-US" dirty="0"/>
              <a:t>클럭</a:t>
            </a:r>
            <a:r>
              <a:rPr lang="en-US" altLang="ko-KR" dirty="0"/>
              <a:t>), SDA(</a:t>
            </a:r>
            <a:r>
              <a:rPr lang="ko-KR" altLang="en-US" dirty="0"/>
              <a:t>데이터</a:t>
            </a:r>
            <a:r>
              <a:rPr lang="en-US" altLang="ko-KR" dirty="0"/>
              <a:t>)</a:t>
            </a:r>
            <a:r>
              <a:rPr lang="ko-KR" altLang="en-US" dirty="0"/>
              <a:t>라인의 </a:t>
            </a:r>
            <a:r>
              <a:rPr lang="en-US" altLang="ko-KR" dirty="0"/>
              <a:t>4</a:t>
            </a:r>
            <a:r>
              <a:rPr lang="ko-KR" altLang="en-US" dirty="0"/>
              <a:t>개의 선을 </a:t>
            </a:r>
            <a:r>
              <a:rPr lang="en-US" altLang="ko-KR" dirty="0"/>
              <a:t>ESP32</a:t>
            </a:r>
            <a:r>
              <a:rPr lang="ko-KR" altLang="en-US" dirty="0"/>
              <a:t>와 연결해주면 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</a:t>
            </a:r>
            <a:r>
              <a:rPr lang="en-US" altLang="ko-KR" baseline="30000" dirty="0"/>
              <a:t>2</a:t>
            </a:r>
            <a:r>
              <a:rPr lang="en-US" altLang="ko-KR" dirty="0"/>
              <a:t>C </a:t>
            </a:r>
            <a:r>
              <a:rPr lang="ko-KR" altLang="en-US" dirty="0"/>
              <a:t>통신은 </a:t>
            </a:r>
            <a:r>
              <a:rPr lang="en-US" altLang="ko-KR" dirty="0"/>
              <a:t>ESP32</a:t>
            </a:r>
            <a:r>
              <a:rPr lang="ko-KR" altLang="en-US" dirty="0"/>
              <a:t>에서 </a:t>
            </a:r>
            <a:r>
              <a:rPr lang="en-US" altLang="ko-KR" dirty="0"/>
              <a:t>H/W</a:t>
            </a:r>
            <a:r>
              <a:rPr lang="ko-KR" altLang="en-US" dirty="0"/>
              <a:t>적으로 통신이 가능한 핀이</a:t>
            </a:r>
            <a:r>
              <a:rPr lang="en-US" altLang="ko-KR" dirty="0"/>
              <a:t>(GPOP22, GPIO21)</a:t>
            </a:r>
            <a:r>
              <a:rPr lang="ko-KR" altLang="en-US" dirty="0"/>
              <a:t> 있으나 동작방식을 </a:t>
            </a:r>
            <a:r>
              <a:rPr lang="en-US" altLang="ko-KR" dirty="0"/>
              <a:t>S/W</a:t>
            </a:r>
            <a:r>
              <a:rPr lang="ko-KR" altLang="en-US" dirty="0"/>
              <a:t>방식으로 구현 시 </a:t>
            </a:r>
            <a:r>
              <a:rPr lang="en-US" altLang="ko-KR" dirty="0"/>
              <a:t>GPIO</a:t>
            </a:r>
            <a:r>
              <a:rPr lang="ko-KR" altLang="en-US" dirty="0"/>
              <a:t>핀 중 </a:t>
            </a:r>
            <a:r>
              <a:rPr lang="ko-KR" altLang="en-US" dirty="0" err="1"/>
              <a:t>아무핀이나</a:t>
            </a:r>
            <a:r>
              <a:rPr lang="ko-KR" altLang="en-US" dirty="0"/>
              <a:t> 연결하여 사용이 가능하다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S/W </a:t>
            </a:r>
            <a:r>
              <a:rPr lang="ko-KR" altLang="en-US" dirty="0"/>
              <a:t>방식으로 구현할 경우 통신속도 및 신뢰도가 낮아 질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</a:t>
            </a:r>
            <a:r>
              <a:rPr lang="en-US" altLang="ko-KR" baseline="30000" dirty="0"/>
              <a:t>2</a:t>
            </a:r>
            <a:r>
              <a:rPr lang="en-US" altLang="ko-KR" dirty="0"/>
              <a:t>C</a:t>
            </a:r>
            <a:r>
              <a:rPr lang="ko-KR" altLang="en-US" dirty="0"/>
              <a:t>통신에 필요한 </a:t>
            </a:r>
            <a:r>
              <a:rPr lang="en-US" altLang="ko-KR" dirty="0"/>
              <a:t>PULL-UP </a:t>
            </a:r>
            <a:r>
              <a:rPr lang="ko-KR" altLang="en-US" dirty="0"/>
              <a:t>저항은 </a:t>
            </a:r>
            <a:r>
              <a:rPr lang="en-US" altLang="ko-KR" dirty="0"/>
              <a:t>HTU21 </a:t>
            </a:r>
            <a:r>
              <a:rPr lang="ko-KR" altLang="en-US" dirty="0"/>
              <a:t>센서 모듈에 내장되어 있으며 </a:t>
            </a:r>
            <a:r>
              <a:rPr lang="en-US" altLang="ko-KR" dirty="0"/>
              <a:t>ESP32</a:t>
            </a:r>
            <a:r>
              <a:rPr lang="ko-KR" altLang="en-US" dirty="0"/>
              <a:t>의 내장된 </a:t>
            </a:r>
            <a:r>
              <a:rPr lang="en-US" altLang="ko-KR" dirty="0"/>
              <a:t>PULL-UP </a:t>
            </a:r>
            <a:r>
              <a:rPr lang="ko-KR" altLang="en-US" dirty="0"/>
              <a:t>저항을 사용 할 수 도 있다</a:t>
            </a:r>
            <a:r>
              <a:rPr lang="en-US" altLang="ko-KR" dirty="0"/>
              <a:t>.(PULL-UP </a:t>
            </a:r>
            <a:r>
              <a:rPr lang="ko-KR" altLang="en-US" dirty="0"/>
              <a:t>저항은 </a:t>
            </a:r>
            <a:r>
              <a:rPr lang="en-US" altLang="ko-KR" dirty="0"/>
              <a:t>ESP32</a:t>
            </a:r>
            <a:r>
              <a:rPr lang="ko-KR" altLang="en-US" dirty="0"/>
              <a:t>의 핀에 따라서 지원하지 않는 핀도 있다</a:t>
            </a:r>
            <a:r>
              <a:rPr lang="en-US" altLang="ko-KR" dirty="0"/>
              <a:t>.)</a:t>
            </a:r>
            <a:r>
              <a:rPr lang="ko-KR" altLang="en-US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C6E0F3-A956-441F-B8FE-58552CB3E131}"/>
              </a:ext>
            </a:extLst>
          </p:cNvPr>
          <p:cNvSpPr txBox="1"/>
          <p:nvPr/>
        </p:nvSpPr>
        <p:spPr>
          <a:xfrm>
            <a:off x="317394" y="5765799"/>
            <a:ext cx="6616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</a:t>
            </a:r>
            <a:r>
              <a:rPr lang="ko-KR" altLang="en-US" dirty="0">
                <a:solidFill>
                  <a:srgbClr val="FF0000"/>
                </a:solidFill>
              </a:rPr>
              <a:t>센서를 연결 시 </a:t>
            </a:r>
            <a:r>
              <a:rPr lang="en-US" altLang="ko-KR" dirty="0">
                <a:solidFill>
                  <a:srgbClr val="FF0000"/>
                </a:solidFill>
              </a:rPr>
              <a:t>VIN</a:t>
            </a:r>
            <a:r>
              <a:rPr lang="ko-KR" altLang="en-US" dirty="0">
                <a:solidFill>
                  <a:srgbClr val="FF0000"/>
                </a:solidFill>
              </a:rPr>
              <a:t>과 </a:t>
            </a:r>
            <a:r>
              <a:rPr lang="en-US" altLang="ko-KR" dirty="0">
                <a:solidFill>
                  <a:srgbClr val="FF0000"/>
                </a:solidFill>
              </a:rPr>
              <a:t>GND </a:t>
            </a:r>
            <a:r>
              <a:rPr lang="ko-KR" altLang="en-US" dirty="0">
                <a:solidFill>
                  <a:srgbClr val="FF0000"/>
                </a:solidFill>
              </a:rPr>
              <a:t>극성은 특히 주의한다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r>
              <a:rPr lang="ko-KR" altLang="en-US" dirty="0">
                <a:solidFill>
                  <a:srgbClr val="FF0000"/>
                </a:solidFill>
              </a:rPr>
              <a:t>반대로 연결될 경우 센서가 파손될 수 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864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GY 21 Humidity Sensor with I2C Interface Si7021 for Arduino Industrial High  Precision|sensor i2c|sensor sensorsensors for arduino - AliExpress">
            <a:extLst>
              <a:ext uri="{FF2B5EF4-FFF2-40B4-BE49-F238E27FC236}">
                <a16:creationId xmlns:a16="http://schemas.microsoft.com/office/drawing/2014/main" id="{F6C660F9-170B-48DA-B7F3-71D589A82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049" y="571500"/>
            <a:ext cx="6979104" cy="547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588B01-5279-4FDB-A55E-0A55E84C88B8}"/>
              </a:ext>
            </a:extLst>
          </p:cNvPr>
          <p:cNvSpPr txBox="1"/>
          <p:nvPr/>
        </p:nvSpPr>
        <p:spPr>
          <a:xfrm>
            <a:off x="8778240" y="1623061"/>
            <a:ext cx="30403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3.3V LDO</a:t>
            </a:r>
            <a:r>
              <a:rPr lang="ko-KR" altLang="en-US" dirty="0"/>
              <a:t>가 내장되어 있어</a:t>
            </a:r>
            <a:endParaRPr lang="en-US" altLang="ko-KR" dirty="0"/>
          </a:p>
          <a:p>
            <a:r>
              <a:rPr lang="ko-KR" altLang="en-US" dirty="0"/>
              <a:t>모듈에 </a:t>
            </a:r>
            <a:r>
              <a:rPr lang="en-US" altLang="ko-KR" dirty="0"/>
              <a:t>5V </a:t>
            </a:r>
            <a:r>
              <a:rPr lang="ko-KR" altLang="en-US" dirty="0"/>
              <a:t>전압을 인가해도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센서의 최소 동작 전압이 </a:t>
            </a:r>
            <a:r>
              <a:rPr lang="en-US" altLang="ko-KR" dirty="0"/>
              <a:t>1.5V </a:t>
            </a:r>
            <a:r>
              <a:rPr lang="ko-KR" altLang="en-US" dirty="0"/>
              <a:t>이므로 </a:t>
            </a:r>
            <a:r>
              <a:rPr lang="en-US" altLang="ko-KR" dirty="0"/>
              <a:t>3.3V</a:t>
            </a:r>
            <a:r>
              <a:rPr lang="ko-KR" altLang="en-US" dirty="0"/>
              <a:t>를 공급해도 </a:t>
            </a:r>
            <a:r>
              <a:rPr lang="en-US" altLang="ko-KR" dirty="0"/>
              <a:t>LDO</a:t>
            </a:r>
            <a:r>
              <a:rPr lang="ko-KR" altLang="en-US" dirty="0"/>
              <a:t>의 드롭 전압을 감안해도 동작에 문제가 되지 않는다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센서 내부 </a:t>
            </a:r>
            <a:r>
              <a:rPr lang="en-US" altLang="ko-KR" dirty="0"/>
              <a:t>LDO</a:t>
            </a:r>
            <a:r>
              <a:rPr lang="ko-KR" altLang="en-US" dirty="0"/>
              <a:t> 드롭 전압을 감안하면 </a:t>
            </a:r>
            <a:r>
              <a:rPr lang="en-US" altLang="ko-KR" dirty="0"/>
              <a:t>2.5~5.5V</a:t>
            </a:r>
            <a:r>
              <a:rPr lang="ko-KR" altLang="en-US" dirty="0"/>
              <a:t> 범위의 전압을 공급해주면 문제 없이 작동된다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D06E28-7A66-45BC-8CEF-3D7860AA455A}"/>
              </a:ext>
            </a:extLst>
          </p:cNvPr>
          <p:cNvSpPr txBox="1"/>
          <p:nvPr/>
        </p:nvSpPr>
        <p:spPr>
          <a:xfrm>
            <a:off x="90238" y="163683"/>
            <a:ext cx="2656496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/>
              <a:t>온습도센서</a:t>
            </a:r>
            <a:r>
              <a:rPr lang="ko-KR" altLang="en-US" dirty="0"/>
              <a:t> 모듈 회로도</a:t>
            </a:r>
          </a:p>
        </p:txBody>
      </p:sp>
    </p:spTree>
    <p:extLst>
      <p:ext uri="{BB962C8B-B14F-4D97-AF65-F5344CB8AC3E}">
        <p14:creationId xmlns:p14="http://schemas.microsoft.com/office/powerpoint/2010/main" val="2610891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B7E47A-0E59-4696-81BE-28F1BB42DC21}"/>
              </a:ext>
            </a:extLst>
          </p:cNvPr>
          <p:cNvSpPr txBox="1"/>
          <p:nvPr/>
        </p:nvSpPr>
        <p:spPr>
          <a:xfrm>
            <a:off x="439754" y="566678"/>
            <a:ext cx="40843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모듈 동작전압 </a:t>
            </a:r>
            <a:r>
              <a:rPr lang="en-US" altLang="ko-KR" dirty="0"/>
              <a:t>: DC3.0~5.5V</a:t>
            </a:r>
          </a:p>
          <a:p>
            <a:r>
              <a:rPr lang="ko-KR" altLang="en-US" dirty="0"/>
              <a:t>센서 동작전압 </a:t>
            </a:r>
            <a:r>
              <a:rPr lang="en-US" altLang="ko-KR" dirty="0"/>
              <a:t>: DC1.5~3.6V(TYP:3.0V)</a:t>
            </a:r>
          </a:p>
          <a:p>
            <a:r>
              <a:rPr lang="ko-KR" altLang="en-US" dirty="0"/>
              <a:t>온도측정범위 </a:t>
            </a:r>
            <a:r>
              <a:rPr lang="en-US" altLang="ko-KR" dirty="0"/>
              <a:t>: -40~+125</a:t>
            </a:r>
            <a:r>
              <a:rPr lang="ko-KR" altLang="en-US" dirty="0"/>
              <a:t>℃</a:t>
            </a:r>
            <a:endParaRPr lang="en-US" altLang="ko-KR" dirty="0"/>
          </a:p>
          <a:p>
            <a:r>
              <a:rPr lang="ko-KR" altLang="en-US" dirty="0"/>
              <a:t>습도측정범위 </a:t>
            </a:r>
            <a:r>
              <a:rPr lang="en-US" altLang="ko-KR" dirty="0"/>
              <a:t>: 0~100%RH</a:t>
            </a:r>
          </a:p>
          <a:p>
            <a:r>
              <a:rPr lang="ko-KR" altLang="en-US" dirty="0"/>
              <a:t>온도분해능 </a:t>
            </a:r>
            <a:r>
              <a:rPr lang="en-US" altLang="ko-KR" dirty="0"/>
              <a:t>: 0.01</a:t>
            </a:r>
            <a:r>
              <a:rPr lang="ko-KR" altLang="en-US" dirty="0"/>
              <a:t>℃</a:t>
            </a:r>
            <a:r>
              <a:rPr lang="en-US" altLang="ko-KR" dirty="0"/>
              <a:t>(14BIT)</a:t>
            </a:r>
          </a:p>
          <a:p>
            <a:r>
              <a:rPr lang="ko-KR" altLang="en-US" dirty="0"/>
              <a:t>습도 분해능 </a:t>
            </a:r>
            <a:r>
              <a:rPr lang="en-US" altLang="ko-KR" dirty="0"/>
              <a:t>: 0.04%RH(12BIT)</a:t>
            </a:r>
          </a:p>
          <a:p>
            <a:r>
              <a:rPr lang="ko-KR" altLang="en-US" dirty="0"/>
              <a:t>정확도 </a:t>
            </a:r>
            <a:r>
              <a:rPr lang="en-US" altLang="ko-KR" dirty="0"/>
              <a:t>: TYP±2%RH, TYP±0.3</a:t>
            </a:r>
            <a:r>
              <a:rPr lang="ko-KR" altLang="en-US" dirty="0"/>
              <a:t>℃</a:t>
            </a:r>
            <a:endParaRPr lang="en-US" altLang="ko-KR" dirty="0"/>
          </a:p>
          <a:p>
            <a:r>
              <a:rPr lang="ko-KR" altLang="en-US" dirty="0"/>
              <a:t>습도 측정시간 </a:t>
            </a:r>
            <a:r>
              <a:rPr lang="en-US" altLang="ko-KR" dirty="0"/>
              <a:t>: MAX 16ms(12BIT)</a:t>
            </a:r>
          </a:p>
          <a:p>
            <a:r>
              <a:rPr lang="ko-KR" altLang="en-US" dirty="0"/>
              <a:t>온도 측정시간 </a:t>
            </a:r>
            <a:r>
              <a:rPr lang="en-US" altLang="ko-KR" dirty="0"/>
              <a:t>: MAX 50ms(14BIT)</a:t>
            </a:r>
          </a:p>
          <a:p>
            <a:r>
              <a:rPr lang="ko-KR" altLang="en-US" dirty="0"/>
              <a:t>통신방식 </a:t>
            </a:r>
            <a:r>
              <a:rPr lang="en-US" altLang="ko-KR" dirty="0"/>
              <a:t>: I2C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9C6D67-4D81-44B4-9089-6103FF1FD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520" y="880109"/>
            <a:ext cx="3867150" cy="23671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7E26DD4-1332-4BC1-8775-532A97768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25" y="3635576"/>
            <a:ext cx="6059805" cy="27694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4008120-210B-4F5A-80DE-81FB68C46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70" y="3635576"/>
            <a:ext cx="5360670" cy="29204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5E66F0-193D-48D9-A40D-027FBD52ABFC}"/>
              </a:ext>
            </a:extLst>
          </p:cNvPr>
          <p:cNvSpPr txBox="1"/>
          <p:nvPr/>
        </p:nvSpPr>
        <p:spPr>
          <a:xfrm>
            <a:off x="439754" y="117277"/>
            <a:ext cx="2425664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/>
              <a:t>온습도센서</a:t>
            </a:r>
            <a:r>
              <a:rPr lang="ko-KR" altLang="en-US" dirty="0"/>
              <a:t> 모듈 사양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4A9364-D1C3-49A2-B00C-CFA6651D95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5389" y="1036002"/>
            <a:ext cx="60579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06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4A9364-D1C3-49A2-B00C-CFA6651D9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971" y="3091089"/>
            <a:ext cx="7710364" cy="35399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9CA06E-F98A-4DEE-AFBD-943339145F55}"/>
              </a:ext>
            </a:extLst>
          </p:cNvPr>
          <p:cNvSpPr txBox="1"/>
          <p:nvPr/>
        </p:nvSpPr>
        <p:spPr>
          <a:xfrm>
            <a:off x="3399588" y="320944"/>
            <a:ext cx="5392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HTU21 SENSOR I</a:t>
            </a:r>
            <a:r>
              <a:rPr lang="en-US" altLang="ko-KR" sz="2000" b="1" baseline="30000" dirty="0"/>
              <a:t>2</a:t>
            </a:r>
            <a:r>
              <a:rPr lang="en-US" altLang="ko-KR" sz="2000" b="1" dirty="0"/>
              <a:t>C ADDRESS </a:t>
            </a:r>
            <a:r>
              <a:rPr lang="ko-KR" altLang="en-US" sz="2000" b="1" dirty="0"/>
              <a:t>및 통신 방법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4894A7-B5E9-47E5-8F30-9C0A1935FB5F}"/>
              </a:ext>
            </a:extLst>
          </p:cNvPr>
          <p:cNvSpPr txBox="1"/>
          <p:nvPr/>
        </p:nvSpPr>
        <p:spPr>
          <a:xfrm>
            <a:off x="586153" y="956381"/>
            <a:ext cx="10668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HUT21</a:t>
            </a:r>
            <a:r>
              <a:rPr lang="ko-KR" altLang="en-US" dirty="0"/>
              <a:t>모듈은</a:t>
            </a:r>
            <a:r>
              <a:rPr lang="en-US" altLang="ko-KR" dirty="0"/>
              <a:t> I</a:t>
            </a:r>
            <a:r>
              <a:rPr lang="en-US" altLang="ko-KR" baseline="30000" dirty="0"/>
              <a:t>2</a:t>
            </a:r>
            <a:r>
              <a:rPr lang="en-US" altLang="ko-KR" dirty="0"/>
              <a:t>C</a:t>
            </a:r>
            <a:r>
              <a:rPr lang="ko-KR" altLang="en-US" dirty="0"/>
              <a:t>통신은 버전마다 다르지만 표준사양은 </a:t>
            </a:r>
            <a:r>
              <a:rPr lang="en-US" altLang="ko-KR" dirty="0"/>
              <a:t>7BIT</a:t>
            </a:r>
            <a:r>
              <a:rPr lang="ko-KR" altLang="en-US" dirty="0"/>
              <a:t>의 </a:t>
            </a:r>
            <a:r>
              <a:rPr lang="en-US" altLang="ko-KR" dirty="0"/>
              <a:t>ADDRESS</a:t>
            </a:r>
            <a:r>
              <a:rPr lang="ko-KR" altLang="en-US" dirty="0"/>
              <a:t>를 가지며 어드레스를 자신의 </a:t>
            </a:r>
            <a:r>
              <a:rPr lang="en-US" altLang="ko-KR" dirty="0"/>
              <a:t>MASTER </a:t>
            </a:r>
            <a:r>
              <a:rPr lang="ko-KR" altLang="en-US" dirty="0"/>
              <a:t>장치로부터 </a:t>
            </a:r>
            <a:r>
              <a:rPr lang="en-US" altLang="ko-KR" dirty="0"/>
              <a:t>SLAVE </a:t>
            </a:r>
            <a:r>
              <a:rPr lang="ko-KR" altLang="en-US" dirty="0"/>
              <a:t>장치는 자신의</a:t>
            </a:r>
            <a:r>
              <a:rPr lang="en-US" altLang="ko-KR" dirty="0"/>
              <a:t>ADRESS</a:t>
            </a:r>
            <a:r>
              <a:rPr lang="ko-KR" altLang="en-US" dirty="0"/>
              <a:t>값을 받으면 </a:t>
            </a:r>
            <a:r>
              <a:rPr lang="en-US" altLang="ko-KR" dirty="0"/>
              <a:t>ACK</a:t>
            </a:r>
            <a:r>
              <a:rPr lang="ko-KR" altLang="en-US" dirty="0"/>
              <a:t>로 반응하게 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7A3A5BA-D533-4766-83C5-7CC1DB39DEC8}"/>
              </a:ext>
            </a:extLst>
          </p:cNvPr>
          <p:cNvSpPr/>
          <p:nvPr/>
        </p:nvSpPr>
        <p:spPr>
          <a:xfrm>
            <a:off x="5062658" y="3466548"/>
            <a:ext cx="283463" cy="26920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DCABDC3-7B4D-4FE5-9AF0-4E1A21EB4432}"/>
              </a:ext>
            </a:extLst>
          </p:cNvPr>
          <p:cNvSpPr/>
          <p:nvPr/>
        </p:nvSpPr>
        <p:spPr>
          <a:xfrm>
            <a:off x="5062658" y="4192500"/>
            <a:ext cx="283463" cy="26920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1665E856-1BCC-43FA-AB60-C576EFF1E401}"/>
              </a:ext>
            </a:extLst>
          </p:cNvPr>
          <p:cNvSpPr/>
          <p:nvPr/>
        </p:nvSpPr>
        <p:spPr>
          <a:xfrm>
            <a:off x="5070857" y="1764905"/>
            <a:ext cx="2050284" cy="1163991"/>
          </a:xfrm>
          <a:prstGeom prst="wedgeRoundRectCallout">
            <a:avLst>
              <a:gd name="adj1" fmla="val -42319"/>
              <a:gd name="adj2" fmla="val 970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7BIT ADDRESS</a:t>
            </a:r>
            <a:r>
              <a:rPr lang="ko-KR" altLang="en-US" dirty="0"/>
              <a:t>를 가지며 마지막 </a:t>
            </a:r>
            <a:r>
              <a:rPr lang="en-US" altLang="ko-KR" dirty="0"/>
              <a:t>1BIT</a:t>
            </a:r>
            <a:r>
              <a:rPr lang="ko-KR" altLang="en-US" dirty="0"/>
              <a:t>는 일기 또는 쓰기를 나타낸다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EB30B8F-0453-485B-9124-7DBF176AFD56}"/>
              </a:ext>
            </a:extLst>
          </p:cNvPr>
          <p:cNvSpPr/>
          <p:nvPr/>
        </p:nvSpPr>
        <p:spPr>
          <a:xfrm>
            <a:off x="2788381" y="3463065"/>
            <a:ext cx="2274277" cy="269206"/>
          </a:xfrm>
          <a:prstGeom prst="round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BFEEA2D4-7030-4003-BED9-14EAC43FA13C}"/>
              </a:ext>
            </a:extLst>
          </p:cNvPr>
          <p:cNvSpPr/>
          <p:nvPr/>
        </p:nvSpPr>
        <p:spPr>
          <a:xfrm>
            <a:off x="1514857" y="1844482"/>
            <a:ext cx="2050284" cy="1163991"/>
          </a:xfrm>
          <a:prstGeom prst="wedgeRoundRectCallout">
            <a:avLst>
              <a:gd name="adj1" fmla="val 47641"/>
              <a:gd name="adj2" fmla="val 815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HUT21 </a:t>
            </a:r>
            <a:r>
              <a:rPr lang="ko-KR" altLang="en-US" dirty="0"/>
              <a:t>센서 </a:t>
            </a:r>
            <a:r>
              <a:rPr lang="en-US" altLang="ko-KR" dirty="0"/>
              <a:t>ADDRESS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0328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8C940E-D596-478D-B6D0-16E385F0E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188" y="2782453"/>
            <a:ext cx="4124325" cy="723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3B0162-C272-4446-B2EC-068CC48A3110}"/>
              </a:ext>
            </a:extLst>
          </p:cNvPr>
          <p:cNvSpPr txBox="1"/>
          <p:nvPr/>
        </p:nvSpPr>
        <p:spPr>
          <a:xfrm>
            <a:off x="4480697" y="174630"/>
            <a:ext cx="3385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I</a:t>
            </a:r>
            <a:r>
              <a:rPr lang="en-US" altLang="ko-KR" sz="2400" b="1" baseline="30000" dirty="0"/>
              <a:t>2</a:t>
            </a:r>
            <a:r>
              <a:rPr lang="en-US" altLang="ko-KR" sz="2400" b="1" dirty="0"/>
              <a:t>C </a:t>
            </a:r>
            <a:r>
              <a:rPr lang="ko-KR" altLang="en-US" sz="2400" b="1" dirty="0"/>
              <a:t>어드레스 검색 예제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BE57B8-5D5A-48C8-8E5D-ACCDAC433D1B}"/>
              </a:ext>
            </a:extLst>
          </p:cNvPr>
          <p:cNvSpPr txBox="1"/>
          <p:nvPr/>
        </p:nvSpPr>
        <p:spPr>
          <a:xfrm>
            <a:off x="500185" y="827320"/>
            <a:ext cx="6900985" cy="54476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Wire.h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I2C_SDA 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I2C_SCL 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I2C_SDA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I2C_SCL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setClock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100000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  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I2C Scanner"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 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127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beginTransmission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endTransmission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"0x"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    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39C247F9-1C00-4E0D-938C-B80601DABA07}"/>
              </a:ext>
            </a:extLst>
          </p:cNvPr>
          <p:cNvSpPr/>
          <p:nvPr/>
        </p:nvSpPr>
        <p:spPr>
          <a:xfrm flipH="1">
            <a:off x="3446477" y="2511376"/>
            <a:ext cx="2465634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C </a:t>
            </a:r>
            <a:r>
              <a:rPr lang="ko-KR" altLang="en-US" sz="1400" dirty="0"/>
              <a:t>통신속도 설정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CC7D16-DA46-4CEA-90BA-586E29914B32}"/>
              </a:ext>
            </a:extLst>
          </p:cNvPr>
          <p:cNvSpPr txBox="1"/>
          <p:nvPr/>
        </p:nvSpPr>
        <p:spPr>
          <a:xfrm>
            <a:off x="225755" y="6428228"/>
            <a:ext cx="6965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fr-FR" altLang="ko-KR" dirty="0">
                <a:solidFill>
                  <a:srgbClr val="0070C0"/>
                </a:solidFill>
              </a:rPr>
              <a:t>seoil_uni_project\ESP32\SW\ARDUINO\i2c_test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63008CFA-FD56-49F1-BF49-EC92618F4D96}"/>
              </a:ext>
            </a:extLst>
          </p:cNvPr>
          <p:cNvSpPr/>
          <p:nvPr/>
        </p:nvSpPr>
        <p:spPr>
          <a:xfrm flipH="1">
            <a:off x="3950677" y="3435143"/>
            <a:ext cx="2895733" cy="584432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0~127</a:t>
            </a:r>
            <a:r>
              <a:rPr lang="ko-KR" altLang="en-US" sz="1400" dirty="0"/>
              <a:t>까지 주소에 </a:t>
            </a:r>
            <a:r>
              <a:rPr lang="en-US" altLang="ko-KR" sz="1400" dirty="0"/>
              <a:t>ADDRESS </a:t>
            </a:r>
            <a:r>
              <a:rPr lang="ko-KR" altLang="en-US" sz="1400" dirty="0"/>
              <a:t>값을 써서 </a:t>
            </a:r>
            <a:r>
              <a:rPr lang="en-US" altLang="ko-KR" sz="1400" dirty="0"/>
              <a:t>I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C </a:t>
            </a:r>
            <a:r>
              <a:rPr lang="ko-KR" altLang="en-US" sz="1400" dirty="0"/>
              <a:t>장치를 검색</a:t>
            </a:r>
          </a:p>
        </p:txBody>
      </p:sp>
      <p:sp>
        <p:nvSpPr>
          <p:cNvPr id="18" name="화살표: 오각형 17">
            <a:extLst>
              <a:ext uri="{FF2B5EF4-FFF2-40B4-BE49-F238E27FC236}">
                <a16:creationId xmlns:a16="http://schemas.microsoft.com/office/drawing/2014/main" id="{5E5025CD-E8C0-48C7-B3B6-E650E445B3BB}"/>
              </a:ext>
            </a:extLst>
          </p:cNvPr>
          <p:cNvSpPr/>
          <p:nvPr/>
        </p:nvSpPr>
        <p:spPr>
          <a:xfrm flipH="1">
            <a:off x="3985992" y="4788890"/>
            <a:ext cx="2659351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검색된 </a:t>
            </a:r>
            <a:r>
              <a:rPr lang="en-US" altLang="ko-KR" sz="1400" dirty="0"/>
              <a:t>I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C</a:t>
            </a:r>
            <a:r>
              <a:rPr lang="ko-KR" altLang="en-US" sz="1400" dirty="0"/>
              <a:t>장치를 표시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D55F720-B588-4403-A5C7-FB56B7F860C8}"/>
              </a:ext>
            </a:extLst>
          </p:cNvPr>
          <p:cNvSpPr/>
          <p:nvPr/>
        </p:nvSpPr>
        <p:spPr>
          <a:xfrm>
            <a:off x="11146834" y="2951047"/>
            <a:ext cx="373015" cy="292337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4773C2D6-187A-43DC-A0D6-69C38BF8825C}"/>
              </a:ext>
            </a:extLst>
          </p:cNvPr>
          <p:cNvSpPr/>
          <p:nvPr/>
        </p:nvSpPr>
        <p:spPr>
          <a:xfrm>
            <a:off x="8548867" y="1082267"/>
            <a:ext cx="2050284" cy="1163991"/>
          </a:xfrm>
          <a:prstGeom prst="wedgeRoundRectCallout">
            <a:avLst>
              <a:gd name="adj1" fmla="val 75467"/>
              <a:gd name="adj2" fmla="val 1057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HTU21</a:t>
            </a:r>
            <a:r>
              <a:rPr lang="ko-KR" altLang="en-US" dirty="0"/>
              <a:t>센서의 어드레스가 검색됨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207359-E1AF-4261-9B80-386BB6881B5C}"/>
              </a:ext>
            </a:extLst>
          </p:cNvPr>
          <p:cNvSpPr txBox="1"/>
          <p:nvPr/>
        </p:nvSpPr>
        <p:spPr>
          <a:xfrm>
            <a:off x="8060267" y="4259734"/>
            <a:ext cx="3845816" cy="1754326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[env:esp32doit-devkit-v1]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platform = espressif32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board = esp32doit-devkit-v1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framework =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arduino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monitor_speed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115200</a:t>
            </a:r>
          </a:p>
          <a:p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upload_speed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921600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148D8CD-04F5-47EF-9550-CF448D99C79E}"/>
              </a:ext>
            </a:extLst>
          </p:cNvPr>
          <p:cNvSpPr/>
          <p:nvPr/>
        </p:nvSpPr>
        <p:spPr>
          <a:xfrm>
            <a:off x="8795964" y="3674947"/>
            <a:ext cx="2723885" cy="48134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platformio.ini </a:t>
            </a:r>
            <a:r>
              <a:rPr lang="ko-KR" altLang="en-US" dirty="0"/>
              <a:t>설정</a:t>
            </a: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B9A43C5E-30B5-4B39-8096-97EC00506530}"/>
              </a:ext>
            </a:extLst>
          </p:cNvPr>
          <p:cNvSpPr/>
          <p:nvPr/>
        </p:nvSpPr>
        <p:spPr>
          <a:xfrm flipH="1">
            <a:off x="3457229" y="2246258"/>
            <a:ext cx="2465634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C </a:t>
            </a:r>
            <a:r>
              <a:rPr lang="ko-KR" altLang="en-US" sz="1400" dirty="0"/>
              <a:t>통신 초기화</a:t>
            </a:r>
          </a:p>
        </p:txBody>
      </p:sp>
    </p:spTree>
    <p:extLst>
      <p:ext uri="{BB962C8B-B14F-4D97-AF65-F5344CB8AC3E}">
        <p14:creationId xmlns:p14="http://schemas.microsoft.com/office/powerpoint/2010/main" val="2693985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D03D68A-111A-4A17-A497-DEBF10B5D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4461" y="4530265"/>
            <a:ext cx="1524000" cy="12858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D2E2DF-E72C-42E7-B0A0-3D0BED7A6B9A}"/>
              </a:ext>
            </a:extLst>
          </p:cNvPr>
          <p:cNvSpPr txBox="1"/>
          <p:nvPr/>
        </p:nvSpPr>
        <p:spPr>
          <a:xfrm>
            <a:off x="326493" y="776415"/>
            <a:ext cx="6519917" cy="50475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gpio.h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board.h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"drv_sht21.h"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gpio_init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sht21_init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SCL_PIN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SDA_PIN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temp_humi_Measure_Handler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&amp;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sprintf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"temp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=%.2f, 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=%.2f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\r\n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RED_LED_TOGGLE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  //esp32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의 </a:t>
            </a:r>
            <a:r>
              <a:rPr lang="en-US" altLang="ko-K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arduino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frame work 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는 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Free </a:t>
            </a:r>
            <a:r>
              <a:rPr lang="en-US" altLang="ko-K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rtos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가 </a:t>
            </a:r>
            <a:r>
              <a:rPr lang="ko-KR" altLang="en-US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포팅되어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있어 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가 없을 경우 </a:t>
            </a:r>
            <a:r>
              <a:rPr lang="en-US" altLang="ko-K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리소스 반환이 없어 문제가 되어 삽입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B0162-C272-4446-B2EC-068CC48A3110}"/>
              </a:ext>
            </a:extLst>
          </p:cNvPr>
          <p:cNvSpPr txBox="1"/>
          <p:nvPr/>
        </p:nvSpPr>
        <p:spPr>
          <a:xfrm>
            <a:off x="4027405" y="243444"/>
            <a:ext cx="3898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I</a:t>
            </a:r>
            <a:r>
              <a:rPr lang="en-US" altLang="ko-KR" sz="2400" b="1" baseline="30000" dirty="0"/>
              <a:t>2</a:t>
            </a:r>
            <a:r>
              <a:rPr lang="en-US" altLang="ko-KR" sz="2400" b="1" dirty="0"/>
              <a:t>C </a:t>
            </a:r>
            <a:r>
              <a:rPr lang="ko-KR" altLang="en-US" sz="2400" b="1" dirty="0"/>
              <a:t>온</a:t>
            </a:r>
            <a:r>
              <a:rPr lang="en-US" altLang="ko-KR" sz="2400" b="1" dirty="0"/>
              <a:t>∙</a:t>
            </a:r>
            <a:r>
              <a:rPr lang="ko-KR" altLang="en-US" sz="2400" b="1" dirty="0"/>
              <a:t>습도 센서 측정 예제</a:t>
            </a: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39C247F9-1C00-4E0D-938C-B80601DABA07}"/>
              </a:ext>
            </a:extLst>
          </p:cNvPr>
          <p:cNvSpPr/>
          <p:nvPr/>
        </p:nvSpPr>
        <p:spPr>
          <a:xfrm flipH="1">
            <a:off x="2615442" y="4645859"/>
            <a:ext cx="3138180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측정시</a:t>
            </a:r>
            <a:r>
              <a:rPr lang="ko-KR" altLang="en-US" sz="1400" dirty="0"/>
              <a:t> 마다 적색 </a:t>
            </a:r>
            <a:r>
              <a:rPr lang="en-US" altLang="ko-KR" sz="1400" dirty="0"/>
              <a:t>LED </a:t>
            </a:r>
            <a:r>
              <a:rPr lang="ko-KR" altLang="en-US" sz="1400" dirty="0" err="1"/>
              <a:t>토글처리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CC7D16-DA46-4CEA-90BA-586E29914B32}"/>
              </a:ext>
            </a:extLst>
          </p:cNvPr>
          <p:cNvSpPr txBox="1"/>
          <p:nvPr/>
        </p:nvSpPr>
        <p:spPr>
          <a:xfrm>
            <a:off x="225755" y="6428228"/>
            <a:ext cx="8460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fr-FR" altLang="ko-KR" dirty="0">
                <a:solidFill>
                  <a:srgbClr val="0070C0"/>
                </a:solidFill>
              </a:rPr>
              <a:t>seoil_uni_project\ESP32\SW\ARDUINO\dht21_sensor_reading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18" name="화살표: 오각형 17">
            <a:extLst>
              <a:ext uri="{FF2B5EF4-FFF2-40B4-BE49-F238E27FC236}">
                <a16:creationId xmlns:a16="http://schemas.microsoft.com/office/drawing/2014/main" id="{5E5025CD-E8C0-48C7-B3B6-E650E445B3BB}"/>
              </a:ext>
            </a:extLst>
          </p:cNvPr>
          <p:cNvSpPr/>
          <p:nvPr/>
        </p:nvSpPr>
        <p:spPr>
          <a:xfrm flipH="1">
            <a:off x="5145161" y="4015673"/>
            <a:ext cx="3138180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온도 습도 측정이 완료되면 </a:t>
            </a:r>
            <a:r>
              <a:rPr lang="en-US" altLang="ko-KR" sz="1400" dirty="0"/>
              <a:t>if </a:t>
            </a:r>
            <a:r>
              <a:rPr lang="ko-KR" altLang="en-US" sz="1400" dirty="0"/>
              <a:t>실행</a:t>
            </a:r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4773C2D6-187A-43DC-A0D6-69C38BF8825C}"/>
              </a:ext>
            </a:extLst>
          </p:cNvPr>
          <p:cNvSpPr/>
          <p:nvPr/>
        </p:nvSpPr>
        <p:spPr>
          <a:xfrm>
            <a:off x="8728458" y="2918300"/>
            <a:ext cx="2050284" cy="1163991"/>
          </a:xfrm>
          <a:prstGeom prst="wedgeRoundRectCallout">
            <a:avLst>
              <a:gd name="adj1" fmla="val 1517"/>
              <a:gd name="adj2" fmla="val 943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HTU21</a:t>
            </a:r>
            <a:r>
              <a:rPr lang="ko-KR" altLang="en-US" dirty="0"/>
              <a:t>센서로 온습도가 측정되어 표시된다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B9A43C5E-30B5-4B39-8096-97EC00506530}"/>
              </a:ext>
            </a:extLst>
          </p:cNvPr>
          <p:cNvSpPr/>
          <p:nvPr/>
        </p:nvSpPr>
        <p:spPr>
          <a:xfrm flipH="1">
            <a:off x="3544523" y="2530289"/>
            <a:ext cx="2614000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C </a:t>
            </a:r>
            <a:r>
              <a:rPr lang="ko-KR" altLang="en-US" sz="1400" dirty="0"/>
              <a:t>통신 및 센서 초기화</a:t>
            </a:r>
          </a:p>
        </p:txBody>
      </p:sp>
    </p:spTree>
    <p:extLst>
      <p:ext uri="{BB962C8B-B14F-4D97-AF65-F5344CB8AC3E}">
        <p14:creationId xmlns:p14="http://schemas.microsoft.com/office/powerpoint/2010/main" val="3931817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tting Started with the ESP32 Development Board | Random Nerd Tutorials">
            <a:extLst>
              <a:ext uri="{FF2B5EF4-FFF2-40B4-BE49-F238E27FC236}">
                <a16:creationId xmlns:a16="http://schemas.microsoft.com/office/drawing/2014/main" id="{D475C677-4756-422C-9ABD-15072FAF55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74"/>
          <a:stretch/>
        </p:blipFill>
        <p:spPr bwMode="auto">
          <a:xfrm>
            <a:off x="1089643" y="863600"/>
            <a:ext cx="9199139" cy="453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DB4404-F81E-4537-A342-1AEA7D438111}"/>
              </a:ext>
            </a:extLst>
          </p:cNvPr>
          <p:cNvSpPr txBox="1"/>
          <p:nvPr/>
        </p:nvSpPr>
        <p:spPr>
          <a:xfrm>
            <a:off x="3675564" y="305721"/>
            <a:ext cx="4698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ESP32</a:t>
            </a:r>
            <a:r>
              <a:rPr lang="ko-KR" altLang="en-US" sz="2400" dirty="0"/>
              <a:t> </a:t>
            </a:r>
            <a:r>
              <a:rPr lang="en-US" altLang="ko-KR" sz="2400" dirty="0"/>
              <a:t>DO IT MODULE PIN MAP</a:t>
            </a:r>
            <a:endParaRPr lang="ko-KR" altLang="en-US" sz="24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40D6FA6-D942-4063-89DC-FF4D6D4B9374}"/>
              </a:ext>
            </a:extLst>
          </p:cNvPr>
          <p:cNvSpPr/>
          <p:nvPr/>
        </p:nvSpPr>
        <p:spPr>
          <a:xfrm>
            <a:off x="5254904" y="3861468"/>
            <a:ext cx="114300" cy="2225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719EA44-1F27-4A48-A194-BCD0D2202456}"/>
              </a:ext>
            </a:extLst>
          </p:cNvPr>
          <p:cNvSpPr/>
          <p:nvPr/>
        </p:nvSpPr>
        <p:spPr>
          <a:xfrm>
            <a:off x="6024925" y="3861467"/>
            <a:ext cx="114300" cy="222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B0FD4788-FFC6-40EF-A9A6-F575EB6EA5F6}"/>
              </a:ext>
            </a:extLst>
          </p:cNvPr>
          <p:cNvSpPr/>
          <p:nvPr/>
        </p:nvSpPr>
        <p:spPr>
          <a:xfrm>
            <a:off x="3053125" y="5004468"/>
            <a:ext cx="1281363" cy="595564"/>
          </a:xfrm>
          <a:prstGeom prst="wedgeRoundRectCallout">
            <a:avLst>
              <a:gd name="adj1" fmla="val 115987"/>
              <a:gd name="adj2" fmla="val -1891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POWER LED</a:t>
            </a:r>
            <a:endParaRPr lang="ko-KR" altLang="en-US" dirty="0"/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0916113B-C67A-4819-A9B3-F35FDDE13197}"/>
              </a:ext>
            </a:extLst>
          </p:cNvPr>
          <p:cNvSpPr/>
          <p:nvPr/>
        </p:nvSpPr>
        <p:spPr>
          <a:xfrm>
            <a:off x="6996462" y="5033290"/>
            <a:ext cx="1281363" cy="595564"/>
          </a:xfrm>
          <a:prstGeom prst="wedgeRoundRectCallout">
            <a:avLst>
              <a:gd name="adj1" fmla="val -122980"/>
              <a:gd name="adj2" fmla="val -2164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GPIO2 LED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10E250-51E3-49CA-BDD5-D92F2CB28A73}"/>
              </a:ext>
            </a:extLst>
          </p:cNvPr>
          <p:cNvSpPr txBox="1"/>
          <p:nvPr/>
        </p:nvSpPr>
        <p:spPr>
          <a:xfrm>
            <a:off x="801191" y="5767401"/>
            <a:ext cx="10586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모듈자체에 </a:t>
            </a:r>
            <a:r>
              <a:rPr lang="en-US" altLang="ko-KR" dirty="0"/>
              <a:t>LED</a:t>
            </a:r>
            <a:r>
              <a:rPr lang="ko-KR" altLang="en-US" dirty="0"/>
              <a:t>가 내장되어 있어 적색은 </a:t>
            </a:r>
            <a:r>
              <a:rPr lang="en-US" altLang="ko-KR" dirty="0"/>
              <a:t>USB </a:t>
            </a:r>
            <a:r>
              <a:rPr lang="ko-KR" altLang="en-US" dirty="0"/>
              <a:t>연결 또는 전원 공급 </a:t>
            </a:r>
            <a:r>
              <a:rPr lang="en-US" altLang="ko-KR" dirty="0"/>
              <a:t>ON</a:t>
            </a:r>
            <a:r>
              <a:rPr lang="ko-KR" altLang="en-US" dirty="0"/>
              <a:t>되며 청색 </a:t>
            </a:r>
            <a:r>
              <a:rPr lang="en-US" altLang="ko-KR" dirty="0"/>
              <a:t>LED</a:t>
            </a:r>
            <a:r>
              <a:rPr lang="ko-KR" altLang="en-US" dirty="0"/>
              <a:t>는 </a:t>
            </a:r>
            <a:r>
              <a:rPr lang="en-US" altLang="ko-KR" dirty="0"/>
              <a:t>S/W</a:t>
            </a:r>
            <a:r>
              <a:rPr lang="ko-KR" altLang="en-US" dirty="0"/>
              <a:t>로 제어가 가능하다</a:t>
            </a:r>
            <a:r>
              <a:rPr lang="en-US" altLang="ko-KR" dirty="0"/>
              <a:t>. EN(RESET)</a:t>
            </a:r>
            <a:r>
              <a:rPr lang="ko-KR" altLang="en-US" dirty="0"/>
              <a:t>버튼과 </a:t>
            </a:r>
            <a:r>
              <a:rPr lang="en-US" altLang="ko-KR" dirty="0"/>
              <a:t>BOOT </a:t>
            </a:r>
            <a:r>
              <a:rPr lang="ko-KR" altLang="en-US" dirty="0"/>
              <a:t>버튼이 부착되어 있으며 </a:t>
            </a:r>
            <a:r>
              <a:rPr lang="en-US" altLang="ko-KR" dirty="0"/>
              <a:t>BOOT </a:t>
            </a:r>
            <a:r>
              <a:rPr lang="ko-KR" altLang="en-US" dirty="0"/>
              <a:t>버튼은 </a:t>
            </a:r>
            <a:r>
              <a:rPr lang="en-US" altLang="ko-KR" dirty="0"/>
              <a:t>S/W</a:t>
            </a:r>
            <a:r>
              <a:rPr lang="ko-KR" altLang="en-US" dirty="0"/>
              <a:t>에서 버튼 입력으로 사용할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9831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314897" y="169042"/>
            <a:ext cx="2292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TOUCH INPUT</a:t>
            </a:r>
            <a:endParaRPr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01657" y="900855"/>
            <a:ext cx="11219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ESP32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는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Touch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정전용량 방식 터치 센서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(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휴대폰의 터치 방식과 동일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로 피부와 같이 전하를 유지하는 모든 것의 변화를 감지할 수 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터치입력을 사용하면 기계식 버튼을 대치할 수 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BE5304A-E170-447D-84D1-81716D7F3D68}"/>
              </a:ext>
            </a:extLst>
          </p:cNvPr>
          <p:cNvGrpSpPr/>
          <p:nvPr/>
        </p:nvGrpSpPr>
        <p:grpSpPr>
          <a:xfrm>
            <a:off x="7239000" y="1362520"/>
            <a:ext cx="4275667" cy="3252707"/>
            <a:chOff x="4769126" y="1824185"/>
            <a:chExt cx="6000474" cy="4329383"/>
          </a:xfrm>
        </p:grpSpPr>
        <p:pic>
          <p:nvPicPr>
            <p:cNvPr id="4" name="Picture 2" descr="Getting Started with the ESP32 Development Board | Random Nerd Tutorials">
              <a:extLst>
                <a:ext uri="{FF2B5EF4-FFF2-40B4-BE49-F238E27FC236}">
                  <a16:creationId xmlns:a16="http://schemas.microsoft.com/office/drawing/2014/main" id="{F42357D5-1E38-4FE1-AB88-AAA465A7B0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47" t="17074" r="15575"/>
            <a:stretch/>
          </p:blipFill>
          <p:spPr bwMode="auto">
            <a:xfrm>
              <a:off x="4769128" y="1824185"/>
              <a:ext cx="6000472" cy="4329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898E0A3-7072-41DB-A6F7-BE7BF2E58207}"/>
                </a:ext>
              </a:extLst>
            </p:cNvPr>
            <p:cNvSpPr/>
            <p:nvPr/>
          </p:nvSpPr>
          <p:spPr>
            <a:xfrm>
              <a:off x="4769126" y="3519944"/>
              <a:ext cx="641073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8ACB003-AB30-4816-9908-1C3972FDF9C9}"/>
                </a:ext>
              </a:extLst>
            </p:cNvPr>
            <p:cNvSpPr/>
            <p:nvPr/>
          </p:nvSpPr>
          <p:spPr>
            <a:xfrm>
              <a:off x="4769126" y="4129543"/>
              <a:ext cx="641073" cy="10097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2B6DE5-61AC-4F17-880D-A6F01CF306B8}"/>
                </a:ext>
              </a:extLst>
            </p:cNvPr>
            <p:cNvSpPr/>
            <p:nvPr/>
          </p:nvSpPr>
          <p:spPr>
            <a:xfrm>
              <a:off x="10128526" y="4493609"/>
              <a:ext cx="641073" cy="6456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5CD4BDF-2800-4C2B-86DD-A29411F24423}"/>
              </a:ext>
            </a:extLst>
          </p:cNvPr>
          <p:cNvSpPr txBox="1"/>
          <p:nvPr/>
        </p:nvSpPr>
        <p:spPr>
          <a:xfrm>
            <a:off x="567619" y="2010505"/>
            <a:ext cx="4563181" cy="375487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LED_BUILTIN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TOUCH_CH1  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T9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"ESP32 Touch Test"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touchRead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TOUCH_CH1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 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D5D730D-7824-4E25-B2DA-68354E858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8979" y="4918920"/>
            <a:ext cx="1228725" cy="1038225"/>
          </a:xfrm>
          <a:prstGeom prst="rect">
            <a:avLst/>
          </a:prstGeom>
        </p:spPr>
      </p:pic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DE888E22-2459-466F-B427-55C89CFA8B49}"/>
              </a:ext>
            </a:extLst>
          </p:cNvPr>
          <p:cNvSpPr/>
          <p:nvPr/>
        </p:nvSpPr>
        <p:spPr>
          <a:xfrm>
            <a:off x="7140284" y="4736865"/>
            <a:ext cx="2050284" cy="758615"/>
          </a:xfrm>
          <a:prstGeom prst="wedgeRoundRectCallout">
            <a:avLst>
              <a:gd name="adj1" fmla="val -83678"/>
              <a:gd name="adj2" fmla="val -6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해당핀에</a:t>
            </a:r>
            <a:r>
              <a:rPr lang="ko-KR" altLang="en-US" dirty="0"/>
              <a:t> 손가락을 띠었을 때</a:t>
            </a:r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F2531A38-8BE5-4D56-943E-8298FBE124EF}"/>
              </a:ext>
            </a:extLst>
          </p:cNvPr>
          <p:cNvSpPr/>
          <p:nvPr/>
        </p:nvSpPr>
        <p:spPr>
          <a:xfrm>
            <a:off x="7140284" y="5577837"/>
            <a:ext cx="2050284" cy="758615"/>
          </a:xfrm>
          <a:prstGeom prst="wedgeRoundRectCallout">
            <a:avLst>
              <a:gd name="adj1" fmla="val -81200"/>
              <a:gd name="adj2" fmla="val -251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해당핀에</a:t>
            </a:r>
            <a:r>
              <a:rPr lang="ko-KR" altLang="en-US" dirty="0"/>
              <a:t> 손가락을 터치했을 때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15809-84CA-45DF-8B9C-2E500B91EDF0}"/>
              </a:ext>
            </a:extLst>
          </p:cNvPr>
          <p:cNvSpPr/>
          <p:nvPr/>
        </p:nvSpPr>
        <p:spPr>
          <a:xfrm>
            <a:off x="5351687" y="4918921"/>
            <a:ext cx="1370846" cy="44048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D49325-5D5F-4D6A-B1A7-68118212C632}"/>
              </a:ext>
            </a:extLst>
          </p:cNvPr>
          <p:cNvSpPr/>
          <p:nvPr/>
        </p:nvSpPr>
        <p:spPr>
          <a:xfrm>
            <a:off x="5326143" y="5438032"/>
            <a:ext cx="1370846" cy="468174"/>
          </a:xfrm>
          <a:prstGeom prst="rect">
            <a:avLst/>
          </a:prstGeom>
          <a:noFill/>
          <a:ln w="381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D525BC-2B9B-49D0-836F-10D2C082F834}"/>
              </a:ext>
            </a:extLst>
          </p:cNvPr>
          <p:cNvSpPr txBox="1"/>
          <p:nvPr/>
        </p:nvSpPr>
        <p:spPr>
          <a:xfrm>
            <a:off x="9511323" y="4895315"/>
            <a:ext cx="22071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</a:t>
            </a:r>
            <a:r>
              <a:rPr lang="ko-KR" altLang="en-US" dirty="0">
                <a:solidFill>
                  <a:srgbClr val="FF0000"/>
                </a:solidFill>
              </a:rPr>
              <a:t>정전용량 </a:t>
            </a:r>
            <a:r>
              <a:rPr lang="en-US" altLang="ko-KR" dirty="0">
                <a:solidFill>
                  <a:srgbClr val="FF0000"/>
                </a:solidFill>
              </a:rPr>
              <a:t>TOUCH </a:t>
            </a:r>
            <a:r>
              <a:rPr lang="ko-KR" altLang="en-US" dirty="0">
                <a:solidFill>
                  <a:srgbClr val="FF0000"/>
                </a:solidFill>
              </a:rPr>
              <a:t>시험시는 </a:t>
            </a:r>
            <a:r>
              <a:rPr lang="en-US" altLang="ko-KR" dirty="0">
                <a:solidFill>
                  <a:srgbClr val="FF0000"/>
                </a:solidFill>
              </a:rPr>
              <a:t>ESP32</a:t>
            </a:r>
            <a:r>
              <a:rPr lang="ko-KR" altLang="en-US" dirty="0">
                <a:solidFill>
                  <a:srgbClr val="FF0000"/>
                </a:solidFill>
              </a:rPr>
              <a:t>모듈을 </a:t>
            </a:r>
            <a:r>
              <a:rPr lang="en-US" altLang="ko-KR" dirty="0">
                <a:solidFill>
                  <a:srgbClr val="FF0000"/>
                </a:solidFill>
              </a:rPr>
              <a:t>PCB</a:t>
            </a:r>
            <a:r>
              <a:rPr lang="ko-KR" altLang="en-US" dirty="0">
                <a:solidFill>
                  <a:srgbClr val="FF0000"/>
                </a:solidFill>
              </a:rPr>
              <a:t>와 분리하여 테스트 한다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EDBBE6-E768-4387-9BF2-EEB456D70A9D}"/>
              </a:ext>
            </a:extLst>
          </p:cNvPr>
          <p:cNvSpPr txBox="1"/>
          <p:nvPr/>
        </p:nvSpPr>
        <p:spPr>
          <a:xfrm>
            <a:off x="325253" y="6319626"/>
            <a:ext cx="730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</a:t>
            </a:r>
            <a:r>
              <a:rPr lang="en-US" altLang="ko-KR" dirty="0" err="1">
                <a:solidFill>
                  <a:srgbClr val="0070C0"/>
                </a:solidFill>
              </a:rPr>
              <a:t>Touch_Test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</p:spTree>
    <p:extLst>
      <p:ext uri="{BB962C8B-B14F-4D97-AF65-F5344CB8AC3E}">
        <p14:creationId xmlns:p14="http://schemas.microsoft.com/office/powerpoint/2010/main" val="38895045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314897" y="169042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HALL SENSOR</a:t>
            </a:r>
            <a:endParaRPr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01657" y="900855"/>
            <a:ext cx="11219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홀센서는 자기장의 세기에 따라서 전압이 변하는 소자이며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ESP32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의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MCU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내부에 내장되어 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BLDC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모터의 위치 검출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차속센서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크랭크센서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캡축센서등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자동차에서 많이 사용됨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BE5304A-E170-447D-84D1-81716D7F3D68}"/>
              </a:ext>
            </a:extLst>
          </p:cNvPr>
          <p:cNvGrpSpPr/>
          <p:nvPr/>
        </p:nvGrpSpPr>
        <p:grpSpPr>
          <a:xfrm>
            <a:off x="9499599" y="2325130"/>
            <a:ext cx="1634068" cy="3252707"/>
            <a:chOff x="6610854" y="1824185"/>
            <a:chExt cx="2293252" cy="4329383"/>
          </a:xfrm>
        </p:grpSpPr>
        <p:pic>
          <p:nvPicPr>
            <p:cNvPr id="4" name="Picture 2" descr="Getting Started with the ESP32 Development Board | Random Nerd Tutorials">
              <a:extLst>
                <a:ext uri="{FF2B5EF4-FFF2-40B4-BE49-F238E27FC236}">
                  <a16:creationId xmlns:a16="http://schemas.microsoft.com/office/drawing/2014/main" id="{F42357D5-1E38-4FE1-AB88-AAA465A7B0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104" t="17074" r="36802"/>
            <a:stretch/>
          </p:blipFill>
          <p:spPr bwMode="auto">
            <a:xfrm>
              <a:off x="6610854" y="1824185"/>
              <a:ext cx="2293252" cy="4329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2B6DE5-61AC-4F17-880D-A6F01CF306B8}"/>
                </a:ext>
              </a:extLst>
            </p:cNvPr>
            <p:cNvSpPr/>
            <p:nvPr/>
          </p:nvSpPr>
          <p:spPr>
            <a:xfrm>
              <a:off x="7490132" y="2707447"/>
              <a:ext cx="570342" cy="4620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5CD4BDF-2800-4C2B-86DD-A29411F24423}"/>
              </a:ext>
            </a:extLst>
          </p:cNvPr>
          <p:cNvSpPr txBox="1"/>
          <p:nvPr/>
        </p:nvSpPr>
        <p:spPr>
          <a:xfrm>
            <a:off x="567619" y="2010505"/>
            <a:ext cx="4563181" cy="24622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hallRead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//to graph 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B2E44154-2D13-4683-BB7B-14E8D812B861}"/>
              </a:ext>
            </a:extLst>
          </p:cNvPr>
          <p:cNvSpPr/>
          <p:nvPr/>
        </p:nvSpPr>
        <p:spPr>
          <a:xfrm>
            <a:off x="8165426" y="1525336"/>
            <a:ext cx="2050284" cy="758615"/>
          </a:xfrm>
          <a:prstGeom prst="wedgeRoundRectCallout">
            <a:avLst>
              <a:gd name="adj1" fmla="val 52596"/>
              <a:gd name="adj2" fmla="val 1533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자석을 가져다 대면 감지</a:t>
            </a:r>
          </a:p>
        </p:txBody>
      </p:sp>
      <p:pic>
        <p:nvPicPr>
          <p:cNvPr id="1026" name="Picture 2" descr="Hall Effect Sensor and How Magnets Make It Works">
            <a:extLst>
              <a:ext uri="{FF2B5EF4-FFF2-40B4-BE49-F238E27FC236}">
                <a16:creationId xmlns:a16="http://schemas.microsoft.com/office/drawing/2014/main" id="{859C8CC0-8B82-4348-8BF1-518C50A12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334" y="2885754"/>
            <a:ext cx="2912533" cy="2019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04B381F-BB36-4CBB-A9AE-0F1498204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19" y="4981820"/>
            <a:ext cx="506016" cy="8334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F765BE2-F7E7-4F21-8859-E8BFD6E774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9981" y="5072308"/>
            <a:ext cx="781050" cy="7429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C225016-AF4D-41AD-96A5-D5A9BA0B9F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3413" y="5062783"/>
            <a:ext cx="495300" cy="762000"/>
          </a:xfrm>
          <a:prstGeom prst="rect">
            <a:avLst/>
          </a:prstGeom>
        </p:spPr>
      </p:pic>
      <p:sp>
        <p:nvSpPr>
          <p:cNvPr id="24" name="말풍선: 모서리가 둥근 사각형 23">
            <a:extLst>
              <a:ext uri="{FF2B5EF4-FFF2-40B4-BE49-F238E27FC236}">
                <a16:creationId xmlns:a16="http://schemas.microsoft.com/office/drawing/2014/main" id="{9E1117D8-91D5-4B47-A58E-C493BB494EAA}"/>
              </a:ext>
            </a:extLst>
          </p:cNvPr>
          <p:cNvSpPr/>
          <p:nvPr/>
        </p:nvSpPr>
        <p:spPr>
          <a:xfrm>
            <a:off x="1160879" y="5056643"/>
            <a:ext cx="1092106" cy="758615"/>
          </a:xfrm>
          <a:prstGeom prst="wedgeRoundRectCallout">
            <a:avLst>
              <a:gd name="adj1" fmla="val -81200"/>
              <a:gd name="adj2" fmla="val -251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평상시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1FEA14-1911-41F5-B85E-35A884C3C660}"/>
              </a:ext>
            </a:extLst>
          </p:cNvPr>
          <p:cNvSpPr/>
          <p:nvPr/>
        </p:nvSpPr>
        <p:spPr>
          <a:xfrm>
            <a:off x="2776691" y="4996454"/>
            <a:ext cx="1791986" cy="89108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F2531A38-8BE5-4D56-943E-8298FBE124EF}"/>
              </a:ext>
            </a:extLst>
          </p:cNvPr>
          <p:cNvSpPr/>
          <p:nvPr/>
        </p:nvSpPr>
        <p:spPr>
          <a:xfrm>
            <a:off x="5092383" y="5188196"/>
            <a:ext cx="2390774" cy="806029"/>
          </a:xfrm>
          <a:prstGeom prst="wedgeRoundRectCallout">
            <a:avLst>
              <a:gd name="adj1" fmla="val -81200"/>
              <a:gd name="adj2" fmla="val -251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자석을 </a:t>
            </a:r>
            <a:r>
              <a:rPr lang="ko-KR" altLang="en-US" dirty="0" err="1"/>
              <a:t>올려놨을</a:t>
            </a:r>
            <a:r>
              <a:rPr lang="ko-KR" altLang="en-US" dirty="0"/>
              <a:t> 때 극성에 따라 양수 또는 음수로 바뀜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FF595B-9B46-46BD-9170-5944FFCEA174}"/>
              </a:ext>
            </a:extLst>
          </p:cNvPr>
          <p:cNvSpPr txBox="1"/>
          <p:nvPr/>
        </p:nvSpPr>
        <p:spPr>
          <a:xfrm>
            <a:off x="325253" y="6319626"/>
            <a:ext cx="7845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</a:t>
            </a:r>
            <a:r>
              <a:rPr lang="en-US" altLang="ko-KR" dirty="0" err="1">
                <a:solidFill>
                  <a:srgbClr val="0070C0"/>
                </a:solidFill>
              </a:rPr>
              <a:t>Hall_sensor_test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</p:spTree>
    <p:extLst>
      <p:ext uri="{BB962C8B-B14F-4D97-AF65-F5344CB8AC3E}">
        <p14:creationId xmlns:p14="http://schemas.microsoft.com/office/powerpoint/2010/main" val="38856285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950464" y="181560"/>
            <a:ext cx="3496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RGB LED(WS2812)</a:t>
            </a:r>
            <a:r>
              <a:rPr lang="ko-KR" altLang="en-US" sz="2400" b="1" dirty="0"/>
              <a:t>제어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0A7FF8-EE31-4014-B37D-651A0C14B517}"/>
              </a:ext>
            </a:extLst>
          </p:cNvPr>
          <p:cNvSpPr txBox="1"/>
          <p:nvPr/>
        </p:nvSpPr>
        <p:spPr>
          <a:xfrm>
            <a:off x="501548" y="703169"/>
            <a:ext cx="113285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칼라 </a:t>
            </a:r>
            <a:r>
              <a:rPr lang="en-US" altLang="ko-KR" dirty="0"/>
              <a:t>LED</a:t>
            </a:r>
            <a:r>
              <a:rPr lang="ko-KR" altLang="en-US" dirty="0"/>
              <a:t>는 </a:t>
            </a:r>
            <a:r>
              <a:rPr lang="en-US" altLang="ko-KR" dirty="0"/>
              <a:t>LED </a:t>
            </a:r>
            <a:r>
              <a:rPr lang="ko-KR" altLang="en-US" dirty="0"/>
              <a:t>내부에 빛의 </a:t>
            </a:r>
            <a:r>
              <a:rPr lang="en-US" altLang="ko-KR" dirty="0"/>
              <a:t>3</a:t>
            </a:r>
            <a:r>
              <a:rPr lang="ko-KR" altLang="en-US" dirty="0"/>
              <a:t>원색에 해당하는 </a:t>
            </a:r>
            <a:r>
              <a:rPr lang="en-US" altLang="ko-KR" dirty="0"/>
              <a:t>Red, Green, Blue LED</a:t>
            </a:r>
            <a:r>
              <a:rPr lang="ko-KR" altLang="en-US" dirty="0"/>
              <a:t>가 들어있어 각각의 밝기를 조절하면 원하는 색을 만들어 낼 수 있다</a:t>
            </a:r>
            <a:r>
              <a:rPr lang="en-US" altLang="ko-KR" dirty="0"/>
              <a:t>. </a:t>
            </a:r>
            <a:r>
              <a:rPr lang="ko-KR" altLang="en-US" dirty="0"/>
              <a:t>각각 색상에 해당하는 </a:t>
            </a:r>
            <a:r>
              <a:rPr lang="en-US" altLang="ko-KR" dirty="0"/>
              <a:t>LED</a:t>
            </a:r>
            <a:r>
              <a:rPr lang="ko-KR" altLang="en-US" dirty="0"/>
              <a:t>를 고속으로 </a:t>
            </a:r>
            <a:r>
              <a:rPr lang="en-US" altLang="ko-KR" dirty="0"/>
              <a:t>ON/OFF</a:t>
            </a:r>
            <a:r>
              <a:rPr lang="ko-KR" altLang="en-US" dirty="0"/>
              <a:t>하며 </a:t>
            </a:r>
            <a:r>
              <a:rPr lang="en-US" altLang="ko-KR" dirty="0"/>
              <a:t>ON</a:t>
            </a:r>
            <a:r>
              <a:rPr lang="ko-KR" altLang="en-US" dirty="0"/>
              <a:t>과</a:t>
            </a:r>
            <a:r>
              <a:rPr lang="en-US" altLang="ko-KR" dirty="0"/>
              <a:t>OFF </a:t>
            </a:r>
            <a:r>
              <a:rPr lang="ko-KR" altLang="en-US" dirty="0"/>
              <a:t>비율을 조정해서 각 </a:t>
            </a:r>
            <a:r>
              <a:rPr lang="en-US" altLang="ko-KR" dirty="0"/>
              <a:t>LED</a:t>
            </a:r>
            <a:r>
              <a:rPr lang="ko-KR" altLang="en-US" dirty="0"/>
              <a:t>의 밝기를 조절해서 색상의 조합과 밝기를 조정하게 된다</a:t>
            </a:r>
            <a:r>
              <a:rPr lang="en-US" altLang="ko-KR" dirty="0"/>
              <a:t>. WS2812</a:t>
            </a:r>
            <a:r>
              <a:rPr lang="ko-KR" altLang="en-US" dirty="0"/>
              <a:t>는 </a:t>
            </a:r>
            <a:r>
              <a:rPr lang="en-US" altLang="ko-KR" dirty="0"/>
              <a:t>R,G,B 3</a:t>
            </a:r>
            <a:r>
              <a:rPr lang="ko-KR" altLang="en-US" dirty="0"/>
              <a:t>색 </a:t>
            </a:r>
            <a:r>
              <a:rPr lang="en-US" altLang="ko-KR" dirty="0"/>
              <a:t>LED</a:t>
            </a:r>
            <a:r>
              <a:rPr lang="ko-KR" altLang="en-US" dirty="0"/>
              <a:t>를 하나의 </a:t>
            </a:r>
            <a:r>
              <a:rPr lang="en-US" altLang="ko-KR" dirty="0"/>
              <a:t>IC</a:t>
            </a:r>
            <a:r>
              <a:rPr lang="ko-KR" altLang="en-US" dirty="0"/>
              <a:t>에 넣고 </a:t>
            </a:r>
            <a:r>
              <a:rPr lang="en-US" altLang="ko-KR" dirty="0"/>
              <a:t>1</a:t>
            </a:r>
            <a:r>
              <a:rPr lang="ko-KR" altLang="en-US" dirty="0"/>
              <a:t>선을 이용한 디지털 통신으로  색상 및 밝기를 조정할 수 있도록 만든 </a:t>
            </a:r>
            <a:r>
              <a:rPr lang="en-US" altLang="ko-KR" dirty="0"/>
              <a:t>LED 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회로 구성이 단순하며 여러 개의 </a:t>
            </a:r>
            <a:r>
              <a:rPr lang="en-US" altLang="ko-KR" dirty="0"/>
              <a:t>LED</a:t>
            </a:r>
            <a:r>
              <a:rPr lang="ko-KR" altLang="en-US" dirty="0"/>
              <a:t>를 직렬로 연결해서 각각의 제어가 가능하므로 현재 많이 사용되고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82935E-2166-4086-84BA-20BA328CF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14" y="3002600"/>
            <a:ext cx="3790950" cy="27241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ABDEDCE-73EF-4E4A-BD10-5D3AB3A03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901" y="2624882"/>
            <a:ext cx="3664744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1361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950464" y="181560"/>
            <a:ext cx="3496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RGB LED(WS2812)</a:t>
            </a:r>
            <a:r>
              <a:rPr lang="ko-KR" altLang="en-US" sz="2400" b="1" dirty="0"/>
              <a:t>제어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0A7FF8-EE31-4014-B37D-651A0C14B517}"/>
              </a:ext>
            </a:extLst>
          </p:cNvPr>
          <p:cNvSpPr txBox="1"/>
          <p:nvPr/>
        </p:nvSpPr>
        <p:spPr>
          <a:xfrm>
            <a:off x="520598" y="762937"/>
            <a:ext cx="10547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우측 그림과 같이 </a:t>
            </a:r>
            <a:r>
              <a:rPr lang="en-US" altLang="ko-KR" dirty="0"/>
              <a:t>LED 3</a:t>
            </a:r>
            <a:r>
              <a:rPr lang="ko-KR" altLang="en-US" dirty="0"/>
              <a:t>개가 직렬로 </a:t>
            </a:r>
            <a:r>
              <a:rPr lang="ko-KR" altLang="en-US"/>
              <a:t>연결되어 있을 경우 </a:t>
            </a:r>
            <a:r>
              <a:rPr lang="en-US" altLang="ko-KR" dirty="0"/>
              <a:t>24BIT *3</a:t>
            </a:r>
            <a:r>
              <a:rPr lang="ko-KR" altLang="en-US" dirty="0"/>
              <a:t>의 데이터 펄스를 전송하며 각 </a:t>
            </a:r>
            <a:r>
              <a:rPr lang="en-US" altLang="ko-KR" dirty="0"/>
              <a:t>LED</a:t>
            </a:r>
            <a:r>
              <a:rPr lang="ko-KR" altLang="en-US" dirty="0"/>
              <a:t>를 거칠 때 마다 앞쪽에서 </a:t>
            </a:r>
            <a:r>
              <a:rPr lang="en-US" altLang="ko-KR" dirty="0"/>
              <a:t>24BIT</a:t>
            </a:r>
            <a:r>
              <a:rPr lang="ko-KR" altLang="en-US" dirty="0"/>
              <a:t>씩 잘려 다음 </a:t>
            </a:r>
            <a:r>
              <a:rPr lang="en-US" altLang="ko-KR" dirty="0"/>
              <a:t>LED</a:t>
            </a:r>
            <a:r>
              <a:rPr lang="ko-KR" altLang="en-US" dirty="0"/>
              <a:t>로 전달하게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색상을 표시하기 위해서 고속의 펄스로 각</a:t>
            </a:r>
            <a:r>
              <a:rPr lang="en-US" altLang="ko-KR" dirty="0"/>
              <a:t>LED</a:t>
            </a:r>
            <a:r>
              <a:rPr lang="ko-KR" altLang="en-US" dirty="0"/>
              <a:t>당 </a:t>
            </a:r>
            <a:r>
              <a:rPr lang="en-US" altLang="ko-KR" dirty="0"/>
              <a:t>RGB </a:t>
            </a:r>
            <a:r>
              <a:rPr lang="ko-KR" altLang="en-US" dirty="0"/>
              <a:t>색의 값을</a:t>
            </a:r>
            <a:r>
              <a:rPr lang="en-US" altLang="ko-KR" dirty="0"/>
              <a:t>(1</a:t>
            </a:r>
            <a:r>
              <a:rPr lang="ko-KR" altLang="en-US" dirty="0"/>
              <a:t>색당 </a:t>
            </a:r>
            <a:r>
              <a:rPr lang="en-US" altLang="ko-KR" dirty="0"/>
              <a:t>8BIT)</a:t>
            </a:r>
            <a:r>
              <a:rPr lang="ko-KR" altLang="en-US" dirty="0"/>
              <a:t> </a:t>
            </a:r>
            <a:r>
              <a:rPr lang="en-US" altLang="ko-KR" dirty="0"/>
              <a:t>24BIT </a:t>
            </a:r>
            <a:r>
              <a:rPr lang="ko-KR" altLang="en-US" dirty="0"/>
              <a:t>씩 전송한다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D6AC79-7E72-4E5A-8F6E-7CE1ED411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322" y="1720092"/>
            <a:ext cx="5944103" cy="4698219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41E1382-DC13-4188-8C84-7C80F1322791}"/>
              </a:ext>
            </a:extLst>
          </p:cNvPr>
          <p:cNvSpPr/>
          <p:nvPr/>
        </p:nvSpPr>
        <p:spPr>
          <a:xfrm>
            <a:off x="1266323" y="5960460"/>
            <a:ext cx="2010278" cy="259365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46BA74E4-3FF2-4AE0-BC32-30E3E997A2D7}"/>
              </a:ext>
            </a:extLst>
          </p:cNvPr>
          <p:cNvSpPr/>
          <p:nvPr/>
        </p:nvSpPr>
        <p:spPr>
          <a:xfrm>
            <a:off x="7446549" y="4613846"/>
            <a:ext cx="2377693" cy="1163991"/>
          </a:xfrm>
          <a:prstGeom prst="wedgeRoundRectCallout">
            <a:avLst>
              <a:gd name="adj1" fmla="val -57185"/>
              <a:gd name="adj2" fmla="val 773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빛의 </a:t>
            </a:r>
            <a:r>
              <a:rPr lang="en-US" altLang="ko-KR" dirty="0"/>
              <a:t>3</a:t>
            </a:r>
            <a:r>
              <a:rPr lang="ko-KR" altLang="en-US" dirty="0"/>
              <a:t>원색인 </a:t>
            </a:r>
            <a:r>
              <a:rPr lang="en-US" altLang="ko-KR" dirty="0"/>
              <a:t>R, G, B</a:t>
            </a:r>
            <a:r>
              <a:rPr lang="ko-KR" altLang="en-US" dirty="0"/>
              <a:t>값을 </a:t>
            </a:r>
            <a:r>
              <a:rPr lang="en-US" altLang="ko-KR" dirty="0"/>
              <a:t>8BIT</a:t>
            </a:r>
            <a:r>
              <a:rPr lang="ko-KR" altLang="en-US" dirty="0"/>
              <a:t>씩 총 </a:t>
            </a:r>
            <a:r>
              <a:rPr lang="en-US" altLang="ko-KR" dirty="0"/>
              <a:t>24BIT </a:t>
            </a:r>
            <a:r>
              <a:rPr lang="ko-KR" altLang="en-US" dirty="0"/>
              <a:t>전송한다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046642B-4B81-4492-90D2-C6EC4F55FE75}"/>
              </a:ext>
            </a:extLst>
          </p:cNvPr>
          <p:cNvSpPr/>
          <p:nvPr/>
        </p:nvSpPr>
        <p:spPr>
          <a:xfrm>
            <a:off x="3276601" y="5960460"/>
            <a:ext cx="1933575" cy="25936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3FCD316-55A4-4B53-8A76-FCF23513BB16}"/>
              </a:ext>
            </a:extLst>
          </p:cNvPr>
          <p:cNvSpPr/>
          <p:nvPr/>
        </p:nvSpPr>
        <p:spPr>
          <a:xfrm>
            <a:off x="5210176" y="5960460"/>
            <a:ext cx="2000250" cy="259365"/>
          </a:xfrm>
          <a:prstGeom prst="round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240F1AF-2AFD-4266-AA0B-9A8594DBA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549" y="1956832"/>
            <a:ext cx="3710167" cy="1300718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B0824F8-01E9-432E-A43F-ECB2B30BEBF7}"/>
              </a:ext>
            </a:extLst>
          </p:cNvPr>
          <p:cNvCxnSpPr>
            <a:cxnSpLocks/>
          </p:cNvCxnSpPr>
          <p:nvPr/>
        </p:nvCxnSpPr>
        <p:spPr>
          <a:xfrm flipV="1">
            <a:off x="6286500" y="2607191"/>
            <a:ext cx="1771650" cy="2979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77D170C-CDE5-45FD-A6AF-8622AAF01126}"/>
              </a:ext>
            </a:extLst>
          </p:cNvPr>
          <p:cNvCxnSpPr>
            <a:cxnSpLocks/>
          </p:cNvCxnSpPr>
          <p:nvPr/>
        </p:nvCxnSpPr>
        <p:spPr>
          <a:xfrm flipV="1">
            <a:off x="6210301" y="2905125"/>
            <a:ext cx="2819399" cy="6503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FC22BDC-8EA6-49B2-AFBD-A88CE51D9717}"/>
              </a:ext>
            </a:extLst>
          </p:cNvPr>
          <p:cNvCxnSpPr>
            <a:cxnSpLocks/>
          </p:cNvCxnSpPr>
          <p:nvPr/>
        </p:nvCxnSpPr>
        <p:spPr>
          <a:xfrm flipV="1">
            <a:off x="6210301" y="2905125"/>
            <a:ext cx="3914773" cy="12733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5041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948DFE9-AF93-44A8-9E09-DC660E5F4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587095" y="791366"/>
            <a:ext cx="4257675" cy="488632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501730" y="274694"/>
            <a:ext cx="46255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ESP32</a:t>
            </a:r>
            <a:r>
              <a:rPr lang="ko-KR" altLang="en-US" sz="2400" dirty="0"/>
              <a:t> </a:t>
            </a:r>
            <a:r>
              <a:rPr lang="en-US" altLang="ko-KR" sz="2400" dirty="0"/>
              <a:t>BOARD  </a:t>
            </a:r>
            <a:r>
              <a:rPr lang="ko-KR" altLang="en-US" sz="2400" dirty="0"/>
              <a:t>에서의 </a:t>
            </a:r>
            <a:r>
              <a:rPr lang="en-US" altLang="ko-KR" sz="2400" dirty="0"/>
              <a:t>RGB LED</a:t>
            </a:r>
            <a:endParaRPr lang="ko-KR" altLang="en-US" sz="2400" dirty="0"/>
          </a:p>
          <a:p>
            <a:r>
              <a:rPr lang="en-US" altLang="ko-KR" sz="2400" b="1" dirty="0"/>
              <a:t> </a:t>
            </a:r>
            <a:endParaRPr lang="ko-KR" altLang="en-US" sz="2400" b="1" dirty="0"/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D4915FB4-8EDA-4F8C-8B45-300666508B8B}"/>
              </a:ext>
            </a:extLst>
          </p:cNvPr>
          <p:cNvSpPr/>
          <p:nvPr/>
        </p:nvSpPr>
        <p:spPr>
          <a:xfrm>
            <a:off x="613307" y="2081923"/>
            <a:ext cx="1836209" cy="416854"/>
          </a:xfrm>
          <a:prstGeom prst="wedgeRoundRectCallout">
            <a:avLst>
              <a:gd name="adj1" fmla="val 72360"/>
              <a:gd name="adj2" fmla="val 715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RGB LED</a:t>
            </a:r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342250DA-5014-432B-AFA5-003FAA27532B}"/>
              </a:ext>
            </a:extLst>
          </p:cNvPr>
          <p:cNvSpPr/>
          <p:nvPr/>
        </p:nvSpPr>
        <p:spPr>
          <a:xfrm>
            <a:off x="567641" y="2778879"/>
            <a:ext cx="1836209" cy="416854"/>
          </a:xfrm>
          <a:prstGeom prst="wedgeRoundRectCallout">
            <a:avLst>
              <a:gd name="adj1" fmla="val 74417"/>
              <a:gd name="adj2" fmla="val 282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RGB LED</a:t>
            </a:r>
            <a:r>
              <a:rPr lang="ko-KR" altLang="en-US" sz="1400" dirty="0"/>
              <a:t> </a:t>
            </a:r>
            <a:r>
              <a:rPr lang="en-US" altLang="ko-KR" sz="1400" dirty="0"/>
              <a:t>2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A9B897-3DEB-4B22-BBCB-B77C616266F7}"/>
              </a:ext>
            </a:extLst>
          </p:cNvPr>
          <p:cNvSpPr/>
          <p:nvPr/>
        </p:nvSpPr>
        <p:spPr>
          <a:xfrm>
            <a:off x="2847435" y="2396067"/>
            <a:ext cx="461923" cy="873879"/>
          </a:xfrm>
          <a:prstGeom prst="rect">
            <a:avLst/>
          </a:prstGeom>
          <a:noFill/>
          <a:ln w="381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346C4E6-702B-4639-BAA1-A06AAD5E7DB7}"/>
              </a:ext>
            </a:extLst>
          </p:cNvPr>
          <p:cNvSpPr/>
          <p:nvPr/>
        </p:nvSpPr>
        <p:spPr>
          <a:xfrm>
            <a:off x="9270838" y="865019"/>
            <a:ext cx="1828800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보드 회로도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0669942-F3A3-43CC-8E48-753BD6041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854" y="1569686"/>
            <a:ext cx="3991923" cy="283523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8598B3A-0EC6-48E4-B4C1-823E7109D0C5}"/>
              </a:ext>
            </a:extLst>
          </p:cNvPr>
          <p:cNvSpPr txBox="1"/>
          <p:nvPr/>
        </p:nvSpPr>
        <p:spPr>
          <a:xfrm>
            <a:off x="435320" y="5872199"/>
            <a:ext cx="6344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PCB BOARD</a:t>
            </a:r>
            <a:r>
              <a:rPr lang="ko-KR" altLang="en-US" dirty="0">
                <a:solidFill>
                  <a:srgbClr val="0070C0"/>
                </a:solidFill>
              </a:rPr>
              <a:t>는 </a:t>
            </a:r>
            <a:r>
              <a:rPr lang="en-US" altLang="ko-KR" dirty="0">
                <a:solidFill>
                  <a:srgbClr val="0070C0"/>
                </a:solidFill>
              </a:rPr>
              <a:t>WS2812 LED 2</a:t>
            </a:r>
            <a:r>
              <a:rPr lang="ko-KR" altLang="en-US" dirty="0">
                <a:solidFill>
                  <a:srgbClr val="0070C0"/>
                </a:solidFill>
              </a:rPr>
              <a:t>개가 직렬로 연결되어 있다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325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058662" y="105357"/>
            <a:ext cx="4857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ESP32</a:t>
            </a:r>
            <a:r>
              <a:rPr lang="ko-KR" altLang="en-US" sz="2400" dirty="0"/>
              <a:t> </a:t>
            </a:r>
            <a:r>
              <a:rPr lang="en-US" altLang="ko-KR" sz="2400" dirty="0"/>
              <a:t>BOARD  WS2812 </a:t>
            </a:r>
            <a:r>
              <a:rPr lang="ko-KR" altLang="en-US" sz="2400" dirty="0"/>
              <a:t>예제코드</a:t>
            </a:r>
            <a:endParaRPr lang="ko-KR" alt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598B3A-0EC6-48E4-B4C1-823E7109D0C5}"/>
              </a:ext>
            </a:extLst>
          </p:cNvPr>
          <p:cNvSpPr txBox="1"/>
          <p:nvPr/>
        </p:nvSpPr>
        <p:spPr>
          <a:xfrm>
            <a:off x="584553" y="6485154"/>
            <a:ext cx="806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\ESP32\SW\ARDUINO\WS2812_RGB_LED”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70E12C-F8A4-4CCC-BD9B-0BA7104E9184}"/>
              </a:ext>
            </a:extLst>
          </p:cNvPr>
          <p:cNvSpPr txBox="1"/>
          <p:nvPr/>
        </p:nvSpPr>
        <p:spPr>
          <a:xfrm>
            <a:off x="525285" y="626623"/>
            <a:ext cx="11404247" cy="53399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adafruit_NeoPixel.h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SERIAL_NUM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RED  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0xFF0000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GREEN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0x00FF00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BLUE 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0x0000FF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WHITE 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0xFFFFFF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BLACK 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0x000000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Adafruit_NeoPixel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Adafruit_NeoPixel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SERIAL_NUM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RGB_LED_PIN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NEO_GRB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NEO_KHZ800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color_table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[]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COLOR_TABLE_SIZE  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color_table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color_table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]))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&lt; COLOR_TABLE_SIZE;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 ){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setPixelColor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color_table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]&gt;&gt;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, (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color_table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]&gt;&gt;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, (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color_table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)); 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setPixelColor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color_table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COLOR_TABLE_SIZE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]&gt;&gt;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, (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color_table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COLOR_TABLE_SIZE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]&gt;&gt;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, (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color_table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COLOR_TABLE_SIZE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)); 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altLang="ko-KR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// This sends the updated pixel color to the hardware.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4B12E746-8D05-42CA-AD30-2B1F85358696}"/>
              </a:ext>
            </a:extLst>
          </p:cNvPr>
          <p:cNvSpPr/>
          <p:nvPr/>
        </p:nvSpPr>
        <p:spPr>
          <a:xfrm flipH="1">
            <a:off x="3121188" y="949149"/>
            <a:ext cx="3750049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NEOPIXEL  </a:t>
            </a:r>
            <a:r>
              <a:rPr lang="ko-KR" altLang="en-US" sz="1400" dirty="0"/>
              <a:t>라이브러리 </a:t>
            </a:r>
            <a:r>
              <a:rPr lang="en-US" altLang="ko-KR" sz="1400" dirty="0"/>
              <a:t>include</a:t>
            </a:r>
            <a:endParaRPr lang="ko-KR" altLang="en-US" sz="1400" dirty="0"/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45A76479-602A-4C27-B31F-2182B804CC96}"/>
              </a:ext>
            </a:extLst>
          </p:cNvPr>
          <p:cNvSpPr/>
          <p:nvPr/>
        </p:nvSpPr>
        <p:spPr>
          <a:xfrm flipH="1">
            <a:off x="2943387" y="2542969"/>
            <a:ext cx="3750049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표시할 </a:t>
            </a:r>
            <a:r>
              <a:rPr lang="en-US" altLang="ko-KR" sz="1400" dirty="0"/>
              <a:t>LED </a:t>
            </a:r>
            <a:r>
              <a:rPr lang="ko-KR" altLang="en-US" sz="1400" dirty="0"/>
              <a:t>색상을 배열로 선언한다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C195C2-50A0-4495-9212-1AC12ACF3438}"/>
              </a:ext>
            </a:extLst>
          </p:cNvPr>
          <p:cNvSpPr txBox="1"/>
          <p:nvPr/>
        </p:nvSpPr>
        <p:spPr>
          <a:xfrm>
            <a:off x="581541" y="6115822"/>
            <a:ext cx="1019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LED1</a:t>
            </a:r>
            <a:r>
              <a:rPr lang="ko-KR" altLang="en-US" dirty="0">
                <a:solidFill>
                  <a:srgbClr val="0070C0"/>
                </a:solidFill>
              </a:rPr>
              <a:t>은 배열의 선언된 색상 순서데로</a:t>
            </a:r>
            <a:r>
              <a:rPr lang="en-US" altLang="ko-KR" dirty="0">
                <a:solidFill>
                  <a:srgbClr val="0070C0"/>
                </a:solidFill>
              </a:rPr>
              <a:t>, LED2</a:t>
            </a:r>
            <a:r>
              <a:rPr lang="ko-KR" altLang="en-US" dirty="0">
                <a:solidFill>
                  <a:srgbClr val="0070C0"/>
                </a:solidFill>
              </a:rPr>
              <a:t>는 배열의 선언된 색상의 역순으로 표시되게 된다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20" name="화살표: 오각형 19">
            <a:extLst>
              <a:ext uri="{FF2B5EF4-FFF2-40B4-BE49-F238E27FC236}">
                <a16:creationId xmlns:a16="http://schemas.microsoft.com/office/drawing/2014/main" id="{5D990304-320C-42A4-B8FE-6A09C31BCC85}"/>
              </a:ext>
            </a:extLst>
          </p:cNvPr>
          <p:cNvSpPr/>
          <p:nvPr/>
        </p:nvSpPr>
        <p:spPr>
          <a:xfrm flipH="1">
            <a:off x="2528520" y="1387695"/>
            <a:ext cx="7555279" cy="785942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전처리기로 색상을 이름으로 정의한다</a:t>
            </a:r>
            <a:r>
              <a:rPr lang="en-US" altLang="ko-KR" sz="1400" dirty="0"/>
              <a:t>.</a:t>
            </a:r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/>
              <a:t>생상 코드를 참조하여 이름으로 </a:t>
            </a:r>
            <a:r>
              <a:rPr lang="ko-KR" altLang="en-US" sz="1400" dirty="0" err="1"/>
              <a:t>색상값을</a:t>
            </a:r>
            <a:r>
              <a:rPr lang="ko-KR" altLang="en-US" sz="1400" dirty="0"/>
              <a:t> 설정하므로 가독성과 수정을 용의하게 한다</a:t>
            </a:r>
            <a:r>
              <a:rPr lang="en-US" altLang="ko-KR" sz="1400" dirty="0"/>
              <a:t>.)</a:t>
            </a:r>
            <a:endParaRPr lang="ko-KR" altLang="en-US" sz="1400" dirty="0"/>
          </a:p>
        </p:txBody>
      </p: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5B01DC13-4C52-47E7-8745-B5B6ACB2F79B}"/>
              </a:ext>
            </a:extLst>
          </p:cNvPr>
          <p:cNvSpPr/>
          <p:nvPr/>
        </p:nvSpPr>
        <p:spPr>
          <a:xfrm>
            <a:off x="8280048" y="2949512"/>
            <a:ext cx="3581752" cy="1478555"/>
          </a:xfrm>
          <a:prstGeom prst="wedgeRoundRectCallout">
            <a:avLst>
              <a:gd name="adj1" fmla="val 29486"/>
              <a:gd name="adj2" fmla="val 787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코드 라인이 너무 길어 줄 바꾸기를 할 경우 줄 바꿀 치에 </a:t>
            </a:r>
            <a:r>
              <a:rPr lang="ko-KR" altLang="en-US" dirty="0" err="1"/>
              <a:t>역슬레시</a:t>
            </a:r>
            <a:r>
              <a:rPr lang="en-US" altLang="ko-KR" dirty="0"/>
              <a:t>(’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altLang="ko-KR" dirty="0"/>
              <a:t>’)</a:t>
            </a:r>
            <a:r>
              <a:rPr lang="ko-KR" altLang="en-US" dirty="0"/>
              <a:t>삽입 후 </a:t>
            </a:r>
            <a:r>
              <a:rPr lang="en-US" altLang="ko-KR" dirty="0"/>
              <a:t>ENTER</a:t>
            </a:r>
            <a:r>
              <a:rPr lang="ko-KR" altLang="en-US" dirty="0"/>
              <a:t>를 눌러 줄 바꾸기를 해 주면 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1714B744-F874-43D3-9A8F-F86F9CC639E9}"/>
              </a:ext>
            </a:extLst>
          </p:cNvPr>
          <p:cNvSpPr/>
          <p:nvPr/>
        </p:nvSpPr>
        <p:spPr>
          <a:xfrm flipH="1">
            <a:off x="6041504" y="3641045"/>
            <a:ext cx="2111895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배열의 크기를 구함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802665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314897" y="169042"/>
            <a:ext cx="3788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열전대를 이용한 온도측정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86090" y="597442"/>
            <a:ext cx="112198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열전대는 서로 다른 종류의 금속을 접속한 것으로 열전효과를 일으키는 금속선으로 두 가의 접점 온도가 다르면 기전력이 생겨서 회로에 전류가 흐른다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이 기전력을 열기전력 이라고 부르며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열기전력은 온도에 따라 기전력의 크기가 변화하며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신호값이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매우 작아 증폭이 가능한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ADC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를 사용해야 측정이 가능하다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ESP32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에는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저잡음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증폭기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(LNA)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가 내장되어 있어 이를 이용하면 열기전력 값의 측정이 가능하다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A5ED799-CE0E-49E2-A86A-9B6975966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108342" y="1789134"/>
            <a:ext cx="3768795" cy="42162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A91852A-EAE3-439B-8F3C-B24F4CA5E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744" y="3383486"/>
            <a:ext cx="2807579" cy="2167015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8BBF161-B5C8-42D4-BD40-2F425682534B}"/>
              </a:ext>
            </a:extLst>
          </p:cNvPr>
          <p:cNvSpPr/>
          <p:nvPr/>
        </p:nvSpPr>
        <p:spPr>
          <a:xfrm>
            <a:off x="6315133" y="2445679"/>
            <a:ext cx="1828800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보드 회로도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CAAC6D-44F4-458E-830C-0611B704C6F0}"/>
              </a:ext>
            </a:extLst>
          </p:cNvPr>
          <p:cNvSpPr/>
          <p:nvPr/>
        </p:nvSpPr>
        <p:spPr>
          <a:xfrm>
            <a:off x="1556638" y="5028206"/>
            <a:ext cx="666231" cy="66040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FF642247-40B7-46DA-A78B-45A15C60095E}"/>
              </a:ext>
            </a:extLst>
          </p:cNvPr>
          <p:cNvSpPr/>
          <p:nvPr/>
        </p:nvSpPr>
        <p:spPr>
          <a:xfrm>
            <a:off x="2591284" y="4617690"/>
            <a:ext cx="2632140" cy="867716"/>
          </a:xfrm>
          <a:prstGeom prst="wedgeRoundRectCallout">
            <a:avLst>
              <a:gd name="adj1" fmla="val -70682"/>
              <a:gd name="adj2" fmla="val 4941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열전대 연결 커넥터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연결시</a:t>
            </a:r>
            <a:r>
              <a:rPr lang="ko-KR" altLang="en-US" dirty="0"/>
              <a:t> 극성 주의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C67427-7728-4106-8EA7-064517EBCA38}"/>
              </a:ext>
            </a:extLst>
          </p:cNvPr>
          <p:cNvSpPr txBox="1"/>
          <p:nvPr/>
        </p:nvSpPr>
        <p:spPr>
          <a:xfrm>
            <a:off x="2119828" y="5318044"/>
            <a:ext cx="405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FF00"/>
                </a:solidFill>
              </a:rPr>
              <a:t>+</a:t>
            </a:r>
            <a:endParaRPr lang="ko-KR" altLang="en-US" sz="2400" b="1" dirty="0">
              <a:solidFill>
                <a:srgbClr val="FFFF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0E0938-19AB-42A5-96CF-5F959AF04F55}"/>
              </a:ext>
            </a:extLst>
          </p:cNvPr>
          <p:cNvSpPr txBox="1"/>
          <p:nvPr/>
        </p:nvSpPr>
        <p:spPr>
          <a:xfrm>
            <a:off x="1301413" y="5273478"/>
            <a:ext cx="311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FF00"/>
                </a:solidFill>
              </a:rPr>
              <a:t>-</a:t>
            </a:r>
            <a:endParaRPr lang="ko-KR" altLang="en-US" sz="2400" b="1" dirty="0">
              <a:solidFill>
                <a:srgbClr val="FFFF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EB9DF27-7D51-4DF7-9F7C-7B23A75DF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7190" y="3369904"/>
            <a:ext cx="3159277" cy="1920345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44ECC4E-2DF2-479A-9937-449FB409A3F0}"/>
              </a:ext>
            </a:extLst>
          </p:cNvPr>
          <p:cNvSpPr/>
          <p:nvPr/>
        </p:nvSpPr>
        <p:spPr>
          <a:xfrm>
            <a:off x="9877109" y="2445679"/>
            <a:ext cx="1828800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K-TYPE </a:t>
            </a:r>
            <a:r>
              <a:rPr lang="ko-KR" altLang="en-US" dirty="0"/>
              <a:t>열전대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5595F1-CD71-4588-B29C-23A3CF92E77E}"/>
              </a:ext>
            </a:extLst>
          </p:cNvPr>
          <p:cNvSpPr txBox="1"/>
          <p:nvPr/>
        </p:nvSpPr>
        <p:spPr>
          <a:xfrm>
            <a:off x="884591" y="6273110"/>
            <a:ext cx="842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\ESP32\SW\ARDUINO\ADC_TC_MEASURING”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31E9E-CB0F-49D4-9BF8-31194BAC3A08}"/>
              </a:ext>
            </a:extLst>
          </p:cNvPr>
          <p:cNvSpPr txBox="1"/>
          <p:nvPr/>
        </p:nvSpPr>
        <p:spPr>
          <a:xfrm>
            <a:off x="728836" y="5958318"/>
            <a:ext cx="1050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ESP32</a:t>
            </a:r>
            <a:r>
              <a:rPr lang="ko-KR" altLang="en-US" dirty="0">
                <a:solidFill>
                  <a:srgbClr val="0070C0"/>
                </a:solidFill>
              </a:rPr>
              <a:t>의 </a:t>
            </a:r>
            <a:r>
              <a:rPr lang="en-US" altLang="ko-KR" dirty="0">
                <a:solidFill>
                  <a:srgbClr val="0070C0"/>
                </a:solidFill>
              </a:rPr>
              <a:t>LNA</a:t>
            </a:r>
            <a:r>
              <a:rPr lang="ko-KR" altLang="en-US" dirty="0">
                <a:solidFill>
                  <a:srgbClr val="0070C0"/>
                </a:solidFill>
              </a:rPr>
              <a:t>의 </a:t>
            </a:r>
            <a:r>
              <a:rPr lang="en-US" altLang="ko-KR" dirty="0">
                <a:solidFill>
                  <a:srgbClr val="0070C0"/>
                </a:solidFill>
              </a:rPr>
              <a:t>ADC </a:t>
            </a:r>
            <a:r>
              <a:rPr lang="ko-KR" altLang="en-US" dirty="0">
                <a:solidFill>
                  <a:srgbClr val="0070C0"/>
                </a:solidFill>
              </a:rPr>
              <a:t>성능이 좋지 못한 문제인지</a:t>
            </a:r>
            <a:r>
              <a:rPr lang="en-US" altLang="ko-KR" dirty="0">
                <a:solidFill>
                  <a:srgbClr val="0070C0"/>
                </a:solidFill>
              </a:rPr>
              <a:t>?</a:t>
            </a:r>
            <a:r>
              <a:rPr lang="ko-KR" altLang="en-US" dirty="0">
                <a:solidFill>
                  <a:srgbClr val="0070C0"/>
                </a:solidFill>
              </a:rPr>
              <a:t> 교정시에도 신뢰성 있는 측정값을 얻지 못했다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893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924130" y="209254"/>
            <a:ext cx="1369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SPI</a:t>
            </a:r>
            <a:r>
              <a:rPr lang="ko-KR" altLang="en-US" sz="2400" b="1" dirty="0"/>
              <a:t> 통신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0A7FF8-EE31-4014-B37D-651A0C14B517}"/>
              </a:ext>
            </a:extLst>
          </p:cNvPr>
          <p:cNvSpPr txBox="1"/>
          <p:nvPr/>
        </p:nvSpPr>
        <p:spPr>
          <a:xfrm>
            <a:off x="314803" y="766993"/>
            <a:ext cx="11562394" cy="940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SPI</a:t>
            </a:r>
            <a:r>
              <a:rPr lang="ko-KR" altLang="en-US" dirty="0"/>
              <a:t>는 </a:t>
            </a:r>
            <a:r>
              <a:rPr lang="ko-KR" altLang="en-US" dirty="0" err="1"/>
              <a:t>전이중</a:t>
            </a:r>
            <a:r>
              <a:rPr lang="ko-KR" altLang="en-US" dirty="0"/>
              <a:t> 통신 모드로 동작하는 모토로라 아키텍처에서 이름을 딴 동기화 직렬 데이터 연결 표준이다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장치들은 마스터 </a:t>
            </a:r>
            <a:r>
              <a:rPr lang="ko-KR" altLang="en-US" dirty="0" err="1"/>
              <a:t>슬레이브</a:t>
            </a:r>
            <a:r>
              <a:rPr lang="ko-KR" altLang="en-US" dirty="0"/>
              <a:t> 모드로 통신하며 여기서 마스터 장치는 데이터 프레임을 초기화하고 여러 </a:t>
            </a:r>
            <a:r>
              <a:rPr lang="ko-KR" altLang="en-US" dirty="0" err="1"/>
              <a:t>슬레이브</a:t>
            </a:r>
            <a:r>
              <a:rPr lang="ko-KR" altLang="en-US" dirty="0"/>
              <a:t> 장치들은 개별 </a:t>
            </a:r>
            <a:r>
              <a:rPr lang="ko-KR" altLang="en-US" dirty="0" err="1"/>
              <a:t>슬레이브</a:t>
            </a:r>
            <a:r>
              <a:rPr lang="ko-KR" altLang="en-US" dirty="0"/>
              <a:t> 선택 라인과 함께 동작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4A2D492-00D1-4385-9926-0EDA71B339BE}"/>
              </a:ext>
            </a:extLst>
          </p:cNvPr>
          <p:cNvSpPr/>
          <p:nvPr/>
        </p:nvSpPr>
        <p:spPr>
          <a:xfrm>
            <a:off x="9070496" y="2159000"/>
            <a:ext cx="1828800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SPI</a:t>
            </a:r>
            <a:r>
              <a:rPr lang="ko-KR" altLang="en-US" dirty="0"/>
              <a:t>통신 연결도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5961F3-C4CF-4FFC-94D1-E5D5B3C2A1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67"/>
          <a:stretch/>
        </p:blipFill>
        <p:spPr>
          <a:xfrm>
            <a:off x="8119533" y="2843011"/>
            <a:ext cx="3730727" cy="3460491"/>
          </a:xfrm>
          <a:prstGeom prst="rect">
            <a:avLst/>
          </a:prstGeom>
        </p:spPr>
      </p:pic>
      <p:pic>
        <p:nvPicPr>
          <p:cNvPr id="4" name="Picture 2" descr="아두이노 강좌] 32. SPI 통신 (1) - SPI 통신이란 무엇인가 : 네이버 블로그">
            <a:extLst>
              <a:ext uri="{FF2B5EF4-FFF2-40B4-BE49-F238E27FC236}">
                <a16:creationId xmlns:a16="http://schemas.microsoft.com/office/drawing/2014/main" id="{FC6D9DA1-0F2F-45C3-9164-F373DE208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333" y="1707326"/>
            <a:ext cx="5369095" cy="453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62E81A-1833-4B21-B401-97DEF3D395F1}"/>
              </a:ext>
            </a:extLst>
          </p:cNvPr>
          <p:cNvSpPr txBox="1"/>
          <p:nvPr/>
        </p:nvSpPr>
        <p:spPr>
          <a:xfrm>
            <a:off x="500236" y="6323570"/>
            <a:ext cx="9158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SS</a:t>
            </a:r>
            <a:r>
              <a:rPr lang="ko-KR" altLang="en-US" dirty="0">
                <a:solidFill>
                  <a:srgbClr val="0070C0"/>
                </a:solidFill>
              </a:rPr>
              <a:t>라인</a:t>
            </a:r>
            <a:r>
              <a:rPr lang="en-US" altLang="ko-KR" dirty="0">
                <a:solidFill>
                  <a:srgbClr val="0070C0"/>
                </a:solidFill>
              </a:rPr>
              <a:t>(</a:t>
            </a:r>
            <a:r>
              <a:rPr lang="ko-KR" altLang="en-US" dirty="0">
                <a:solidFill>
                  <a:srgbClr val="0070C0"/>
                </a:solidFill>
              </a:rPr>
              <a:t>선택라인</a:t>
            </a:r>
            <a:r>
              <a:rPr lang="en-US" altLang="ko-KR" dirty="0">
                <a:solidFill>
                  <a:srgbClr val="0070C0"/>
                </a:solidFill>
              </a:rPr>
              <a:t>)</a:t>
            </a:r>
            <a:r>
              <a:rPr lang="ko-KR" altLang="en-US" dirty="0">
                <a:solidFill>
                  <a:srgbClr val="0070C0"/>
                </a:solidFill>
              </a:rPr>
              <a:t>을 사용하여 </a:t>
            </a:r>
            <a:r>
              <a:rPr lang="en-US" altLang="ko-KR" dirty="0">
                <a:solidFill>
                  <a:srgbClr val="0070C0"/>
                </a:solidFill>
              </a:rPr>
              <a:t>1</a:t>
            </a:r>
            <a:r>
              <a:rPr lang="ko-KR" altLang="en-US" dirty="0">
                <a:solidFill>
                  <a:srgbClr val="0070C0"/>
                </a:solidFill>
              </a:rPr>
              <a:t>개의 마스터와 복수개의 </a:t>
            </a:r>
            <a:r>
              <a:rPr lang="ko-KR" altLang="en-US" dirty="0" err="1">
                <a:solidFill>
                  <a:srgbClr val="0070C0"/>
                </a:solidFill>
              </a:rPr>
              <a:t>슬레이브와</a:t>
            </a:r>
            <a:r>
              <a:rPr lang="ko-KR" altLang="en-US" dirty="0">
                <a:solidFill>
                  <a:srgbClr val="0070C0"/>
                </a:solidFill>
              </a:rPr>
              <a:t> 통신이 가능하다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2212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B6B91FA-E734-47E2-BA05-AB38E2C76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295" y="2719616"/>
            <a:ext cx="3474614" cy="3035107"/>
          </a:xfrm>
          <a:prstGeom prst="rect">
            <a:avLst/>
          </a:prstGeom>
        </p:spPr>
      </p:pic>
      <p:pic>
        <p:nvPicPr>
          <p:cNvPr id="2050" name="Picture 2" descr="How to edit low level disk i/o for FatFS+SPI?">
            <a:extLst>
              <a:ext uri="{FF2B5EF4-FFF2-40B4-BE49-F238E27FC236}">
                <a16:creationId xmlns:a16="http://schemas.microsoft.com/office/drawing/2014/main" id="{B4CD775A-E22B-4B41-95DE-713D0912CB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4" b="15838"/>
          <a:stretch/>
        </p:blipFill>
        <p:spPr bwMode="auto">
          <a:xfrm>
            <a:off x="1002456" y="995798"/>
            <a:ext cx="5115214" cy="260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8818174-161F-4FB2-8660-1D3A6D28C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216610" y="3342862"/>
            <a:ext cx="2255905" cy="277227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314897" y="169042"/>
            <a:ext cx="2078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SD MEMORY</a:t>
            </a:r>
            <a:endParaRPr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86090" y="597442"/>
            <a:ext cx="11219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ESP32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로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SD MEMORY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의 값을 읽어오거나 기록할 수 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endParaRPr lang="en-US" altLang="ko-KR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8BBF161-B5C8-42D4-BD40-2F425682534B}"/>
              </a:ext>
            </a:extLst>
          </p:cNvPr>
          <p:cNvSpPr/>
          <p:nvPr/>
        </p:nvSpPr>
        <p:spPr>
          <a:xfrm>
            <a:off x="9054202" y="2080876"/>
            <a:ext cx="1828800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보드 회로도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CAAC6D-44F4-458E-830C-0611B704C6F0}"/>
              </a:ext>
            </a:extLst>
          </p:cNvPr>
          <p:cNvSpPr/>
          <p:nvPr/>
        </p:nvSpPr>
        <p:spPr>
          <a:xfrm>
            <a:off x="6959600" y="4295970"/>
            <a:ext cx="846667" cy="64856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FF642247-40B7-46DA-A78B-45A15C60095E}"/>
              </a:ext>
            </a:extLst>
          </p:cNvPr>
          <p:cNvSpPr/>
          <p:nvPr/>
        </p:nvSpPr>
        <p:spPr>
          <a:xfrm>
            <a:off x="3429842" y="4149852"/>
            <a:ext cx="2632140" cy="867716"/>
          </a:xfrm>
          <a:prstGeom prst="wedgeRoundRectCallout">
            <a:avLst>
              <a:gd name="adj1" fmla="val 85326"/>
              <a:gd name="adj2" fmla="val 62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MICRO SD MEMORY SOCKET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31E9E-CB0F-49D4-9BF8-31194BAC3A08}"/>
              </a:ext>
            </a:extLst>
          </p:cNvPr>
          <p:cNvSpPr txBox="1"/>
          <p:nvPr/>
        </p:nvSpPr>
        <p:spPr>
          <a:xfrm>
            <a:off x="486090" y="6129761"/>
            <a:ext cx="11332099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ESP32</a:t>
            </a:r>
            <a:r>
              <a:rPr lang="ko-KR" altLang="en-US" dirty="0">
                <a:solidFill>
                  <a:srgbClr val="0070C0"/>
                </a:solidFill>
              </a:rPr>
              <a:t>는 </a:t>
            </a:r>
            <a:r>
              <a:rPr lang="en-US" altLang="ko-KR" dirty="0">
                <a:solidFill>
                  <a:srgbClr val="0070C0"/>
                </a:solidFill>
              </a:rPr>
              <a:t>SPI(</a:t>
            </a:r>
            <a:r>
              <a:rPr lang="ko-KR" altLang="en-US" dirty="0">
                <a:solidFill>
                  <a:srgbClr val="0070C0"/>
                </a:solidFill>
              </a:rPr>
              <a:t>직렬통신</a:t>
            </a:r>
            <a:r>
              <a:rPr lang="en-US" altLang="ko-KR" dirty="0">
                <a:solidFill>
                  <a:srgbClr val="0070C0"/>
                </a:solidFill>
              </a:rPr>
              <a:t>)</a:t>
            </a:r>
            <a:r>
              <a:rPr lang="ko-KR" altLang="en-US" dirty="0">
                <a:solidFill>
                  <a:srgbClr val="0070C0"/>
                </a:solidFill>
              </a:rPr>
              <a:t>방식과 </a:t>
            </a:r>
            <a:r>
              <a:rPr lang="en-US" altLang="ko-KR" dirty="0">
                <a:solidFill>
                  <a:srgbClr val="0070C0"/>
                </a:solidFill>
              </a:rPr>
              <a:t>DCMI(</a:t>
            </a:r>
            <a:r>
              <a:rPr lang="ko-KR" altLang="en-US" dirty="0">
                <a:solidFill>
                  <a:srgbClr val="0070C0"/>
                </a:solidFill>
              </a:rPr>
              <a:t>병렬통신</a:t>
            </a:r>
            <a:r>
              <a:rPr lang="en-US" altLang="ko-KR" dirty="0">
                <a:solidFill>
                  <a:srgbClr val="0070C0"/>
                </a:solidFill>
              </a:rPr>
              <a:t>)</a:t>
            </a:r>
            <a:r>
              <a:rPr lang="ko-KR" altLang="en-US" dirty="0">
                <a:solidFill>
                  <a:srgbClr val="0070C0"/>
                </a:solidFill>
              </a:rPr>
              <a:t>방식의 </a:t>
            </a:r>
            <a:r>
              <a:rPr lang="en-US" altLang="ko-KR" dirty="0">
                <a:solidFill>
                  <a:srgbClr val="0070C0"/>
                </a:solidFill>
              </a:rPr>
              <a:t>2</a:t>
            </a:r>
            <a:r>
              <a:rPr lang="ko-KR" altLang="en-US" dirty="0">
                <a:solidFill>
                  <a:srgbClr val="0070C0"/>
                </a:solidFill>
              </a:rPr>
              <a:t>가지 방식을 사용이 가능하며</a:t>
            </a:r>
            <a:r>
              <a:rPr lang="en-US" altLang="ko-KR" dirty="0">
                <a:solidFill>
                  <a:srgbClr val="0070C0"/>
                </a:solidFill>
              </a:rPr>
              <a:t>, PCB </a:t>
            </a:r>
            <a:r>
              <a:rPr lang="ko-KR" altLang="en-US" dirty="0">
                <a:solidFill>
                  <a:srgbClr val="0070C0"/>
                </a:solidFill>
              </a:rPr>
              <a:t>보드는 </a:t>
            </a:r>
            <a:r>
              <a:rPr lang="en-US" altLang="ko-KR" dirty="0">
                <a:solidFill>
                  <a:srgbClr val="0070C0"/>
                </a:solidFill>
              </a:rPr>
              <a:t>SPI</a:t>
            </a:r>
            <a:r>
              <a:rPr lang="ko-KR" altLang="en-US" dirty="0">
                <a:solidFill>
                  <a:srgbClr val="0070C0"/>
                </a:solidFill>
              </a:rPr>
              <a:t>방식으로 설계되어 있다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24" name="TextBox 23">
            <a:hlinkClick r:id="rId6"/>
            <a:extLst>
              <a:ext uri="{FF2B5EF4-FFF2-40B4-BE49-F238E27FC236}">
                <a16:creationId xmlns:a16="http://schemas.microsoft.com/office/drawing/2014/main" id="{82A32C22-CBA2-4718-8DF9-02F98896D197}"/>
              </a:ext>
            </a:extLst>
          </p:cNvPr>
          <p:cNvSpPr txBox="1"/>
          <p:nvPr/>
        </p:nvSpPr>
        <p:spPr>
          <a:xfrm>
            <a:off x="6959600" y="1467055"/>
            <a:ext cx="4811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6"/>
              </a:rPr>
              <a:t>http://elm-chan.org/fsw/ff/00index_e.html</a:t>
            </a:r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9B002C1-16A5-4E7B-AB3A-CFAF10A834B8}"/>
              </a:ext>
            </a:extLst>
          </p:cNvPr>
          <p:cNvSpPr/>
          <p:nvPr/>
        </p:nvSpPr>
        <p:spPr>
          <a:xfrm>
            <a:off x="7730699" y="874070"/>
            <a:ext cx="3388749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FAT FILE SYSTEM </a:t>
            </a:r>
            <a:r>
              <a:rPr lang="ko-KR" altLang="en-US" dirty="0"/>
              <a:t>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41594210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1730194" y="62048"/>
            <a:ext cx="7687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ESP32</a:t>
            </a:r>
            <a:r>
              <a:rPr lang="ko-KR" altLang="en-US" sz="2400" dirty="0"/>
              <a:t> </a:t>
            </a:r>
            <a:r>
              <a:rPr lang="en-US" altLang="ko-KR" sz="2400" dirty="0"/>
              <a:t>SPI SD MEMORY TEXT</a:t>
            </a:r>
            <a:r>
              <a:rPr lang="ko-KR" altLang="en-US" sz="2400" dirty="0"/>
              <a:t>파일 쓰기</a:t>
            </a:r>
            <a:r>
              <a:rPr lang="en-US" altLang="ko-KR" sz="2400" dirty="0"/>
              <a:t>/</a:t>
            </a:r>
            <a:r>
              <a:rPr lang="ko-KR" altLang="en-US" sz="2400" dirty="0"/>
              <a:t>읽기 예제코드</a:t>
            </a:r>
            <a:endParaRPr lang="ko-KR" alt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598B3A-0EC6-48E4-B4C1-823E7109D0C5}"/>
              </a:ext>
            </a:extLst>
          </p:cNvPr>
          <p:cNvSpPr txBox="1"/>
          <p:nvPr/>
        </p:nvSpPr>
        <p:spPr>
          <a:xfrm>
            <a:off x="584553" y="6485154"/>
            <a:ext cx="7810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</a:t>
            </a:r>
            <a:r>
              <a:rPr lang="en-US" altLang="ko-KR" dirty="0" err="1">
                <a:solidFill>
                  <a:srgbClr val="0070C0"/>
                </a:solidFill>
              </a:rPr>
              <a:t>SD_memory_SPI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70E12C-F8A4-4CCC-BD9B-0BA7104E9184}"/>
              </a:ext>
            </a:extLst>
          </p:cNvPr>
          <p:cNvSpPr txBox="1"/>
          <p:nvPr/>
        </p:nvSpPr>
        <p:spPr>
          <a:xfrm>
            <a:off x="457554" y="521569"/>
            <a:ext cx="6676492" cy="60170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SPI.h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mySD.h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myFile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"Initializing SD card..."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SD_CS_PIN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(!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SD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SD_CS_PIN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SPI2_MOSI_PIN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SPI2_MISO_PIN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SPI2_SCK_PIN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"initialization failed!"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"initialization done."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myFile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SD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"test.txt"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FILE_WRITE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myFile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"Writing to test.txt..."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myFile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"testing 1, 2, 3."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myFile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"done."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 opening test.txt"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myFile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SD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"test.txt"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myFile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"test.txt:"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myFile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available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myFile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myFile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 opening test.txt"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 }</a:t>
            </a:r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4B12E746-8D05-42CA-AD30-2B1F85358696}"/>
              </a:ext>
            </a:extLst>
          </p:cNvPr>
          <p:cNvSpPr/>
          <p:nvPr/>
        </p:nvSpPr>
        <p:spPr>
          <a:xfrm flipH="1">
            <a:off x="1920775" y="683555"/>
            <a:ext cx="3750049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mySD</a:t>
            </a:r>
            <a:r>
              <a:rPr lang="en-US" altLang="ko-KR" sz="1400" dirty="0"/>
              <a:t>  </a:t>
            </a:r>
            <a:r>
              <a:rPr lang="ko-KR" altLang="en-US" sz="1400" dirty="0"/>
              <a:t>라이브러리 </a:t>
            </a:r>
            <a:r>
              <a:rPr lang="en-US" altLang="ko-KR" sz="1400" dirty="0"/>
              <a:t>include</a:t>
            </a:r>
            <a:endParaRPr lang="ko-KR" altLang="en-US" sz="1400" dirty="0"/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45A76479-602A-4C27-B31F-2182B804CC96}"/>
              </a:ext>
            </a:extLst>
          </p:cNvPr>
          <p:cNvSpPr/>
          <p:nvPr/>
        </p:nvSpPr>
        <p:spPr>
          <a:xfrm flipH="1">
            <a:off x="3795798" y="3417712"/>
            <a:ext cx="2245705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SD </a:t>
            </a:r>
            <a:r>
              <a:rPr lang="ko-KR" altLang="en-US" sz="1400" dirty="0"/>
              <a:t>메모리에 기록</a:t>
            </a:r>
          </a:p>
        </p:txBody>
      </p:sp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1714B744-F874-43D3-9A8F-F86F9CC639E9}"/>
              </a:ext>
            </a:extLst>
          </p:cNvPr>
          <p:cNvSpPr/>
          <p:nvPr/>
        </p:nvSpPr>
        <p:spPr>
          <a:xfrm flipH="1">
            <a:off x="3375700" y="5061385"/>
            <a:ext cx="3456420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SD</a:t>
            </a:r>
            <a:r>
              <a:rPr lang="ko-KR" altLang="en-US" sz="1400" dirty="0"/>
              <a:t>메모리에 </a:t>
            </a:r>
            <a:r>
              <a:rPr lang="en-US" altLang="ko-KR" sz="1400" dirty="0"/>
              <a:t>test.txt </a:t>
            </a:r>
            <a:r>
              <a:rPr lang="ko-KR" altLang="en-US" sz="1400" dirty="0"/>
              <a:t>파일을 읽어온다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58308AB0-CBAE-46DA-B2D5-1C1C0BA39235}"/>
              </a:ext>
            </a:extLst>
          </p:cNvPr>
          <p:cNvSpPr/>
          <p:nvPr/>
        </p:nvSpPr>
        <p:spPr>
          <a:xfrm flipH="1">
            <a:off x="6254325" y="1971785"/>
            <a:ext cx="2639508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SD </a:t>
            </a:r>
            <a:r>
              <a:rPr lang="ko-KR" altLang="en-US" sz="1400" dirty="0"/>
              <a:t>메모리와 통신 초기화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EA84F1-1C0C-4F38-8982-B7A8D2902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325" y="4981464"/>
            <a:ext cx="3703661" cy="12882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CE5D773-4A6F-4281-BC3E-098BD49FC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211" y="2518913"/>
            <a:ext cx="2820650" cy="224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12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B4404-F81E-4537-A342-1AEA7D438111}"/>
              </a:ext>
            </a:extLst>
          </p:cNvPr>
          <p:cNvSpPr txBox="1"/>
          <p:nvPr/>
        </p:nvSpPr>
        <p:spPr>
          <a:xfrm>
            <a:off x="2995626" y="305721"/>
            <a:ext cx="5662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SEOIL UNIVERSITY ESP32</a:t>
            </a:r>
            <a:r>
              <a:rPr lang="ko-KR" altLang="en-US" sz="2400" dirty="0"/>
              <a:t> </a:t>
            </a:r>
            <a:r>
              <a:rPr lang="en-US" altLang="ko-KR" sz="2400" dirty="0"/>
              <a:t>BOARD  V1.0</a:t>
            </a:r>
            <a:endParaRPr lang="ko-KR" altLang="en-US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D0BFB6-3872-4038-B6A2-F222379DE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635273" y="1320852"/>
            <a:ext cx="3768795" cy="4216296"/>
          </a:xfrm>
          <a:prstGeom prst="rect">
            <a:avLst/>
          </a:prstGeom>
        </p:spPr>
      </p:pic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91F7A1B9-D197-466B-9485-0DB00F49F855}"/>
              </a:ext>
            </a:extLst>
          </p:cNvPr>
          <p:cNvSpPr/>
          <p:nvPr/>
        </p:nvSpPr>
        <p:spPr>
          <a:xfrm>
            <a:off x="1852238" y="4326932"/>
            <a:ext cx="1432549" cy="542610"/>
          </a:xfrm>
          <a:prstGeom prst="wedgeRoundRectCallout">
            <a:avLst>
              <a:gd name="adj1" fmla="val 81035"/>
              <a:gd name="adj2" fmla="val -489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푸쉬</a:t>
            </a:r>
            <a:r>
              <a:rPr lang="ko-KR" altLang="en-US" sz="1400" dirty="0"/>
              <a:t> 스위치 </a:t>
            </a: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B5B33EE8-773E-49C2-93FF-95DCB45E9C06}"/>
              </a:ext>
            </a:extLst>
          </p:cNvPr>
          <p:cNvSpPr/>
          <p:nvPr/>
        </p:nvSpPr>
        <p:spPr>
          <a:xfrm>
            <a:off x="1852238" y="3532810"/>
            <a:ext cx="1432549" cy="542610"/>
          </a:xfrm>
          <a:prstGeom prst="wedgeRoundRectCallout">
            <a:avLst>
              <a:gd name="adj1" fmla="val 82126"/>
              <a:gd name="adj2" fmla="val -287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푸쉬</a:t>
            </a:r>
            <a:r>
              <a:rPr lang="ko-KR" altLang="en-US" sz="1400" dirty="0"/>
              <a:t> 스위치 </a:t>
            </a:r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1BD68129-D5BB-43C2-9963-7B4A9F607BFC}"/>
              </a:ext>
            </a:extLst>
          </p:cNvPr>
          <p:cNvSpPr/>
          <p:nvPr/>
        </p:nvSpPr>
        <p:spPr>
          <a:xfrm>
            <a:off x="1875691" y="1752223"/>
            <a:ext cx="1836209" cy="542610"/>
          </a:xfrm>
          <a:prstGeom prst="wedgeRoundRectCallout">
            <a:avLst>
              <a:gd name="adj1" fmla="val 68104"/>
              <a:gd name="adj2" fmla="val 821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LED</a:t>
            </a:r>
          </a:p>
          <a:p>
            <a:pPr algn="ctr"/>
            <a:r>
              <a:rPr lang="ko-KR" altLang="en-US" sz="1400" dirty="0"/>
              <a:t>좌측부터 적</a:t>
            </a:r>
            <a:r>
              <a:rPr lang="en-US" altLang="ko-KR" sz="1400" dirty="0"/>
              <a:t>,</a:t>
            </a:r>
            <a:r>
              <a:rPr lang="ko-KR" altLang="en-US" sz="1400" dirty="0"/>
              <a:t>녹</a:t>
            </a:r>
            <a:r>
              <a:rPr lang="en-US" altLang="ko-KR" sz="1400" dirty="0"/>
              <a:t>,</a:t>
            </a:r>
            <a:r>
              <a:rPr lang="ko-KR" altLang="en-US" sz="1400" dirty="0"/>
              <a:t>청</a:t>
            </a: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5F23F12A-3DB7-4F8C-A13B-AFED87787928}"/>
              </a:ext>
            </a:extLst>
          </p:cNvPr>
          <p:cNvSpPr/>
          <p:nvPr/>
        </p:nvSpPr>
        <p:spPr>
          <a:xfrm>
            <a:off x="1725501" y="2420589"/>
            <a:ext cx="1836209" cy="416854"/>
          </a:xfrm>
          <a:prstGeom prst="wedgeRoundRectCallout">
            <a:avLst>
              <a:gd name="adj1" fmla="val 72360"/>
              <a:gd name="adj2" fmla="val 715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RGB LED</a:t>
            </a:r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9782A22C-A91B-4304-9100-BED28F60ECE3}"/>
              </a:ext>
            </a:extLst>
          </p:cNvPr>
          <p:cNvSpPr/>
          <p:nvPr/>
        </p:nvSpPr>
        <p:spPr>
          <a:xfrm>
            <a:off x="1725501" y="2990200"/>
            <a:ext cx="1836209" cy="416854"/>
          </a:xfrm>
          <a:prstGeom prst="wedgeRoundRectCallout">
            <a:avLst>
              <a:gd name="adj1" fmla="val 69806"/>
              <a:gd name="adj2" fmla="val 303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RGB LED</a:t>
            </a:r>
            <a:r>
              <a:rPr lang="ko-KR" altLang="en-US" sz="1400" dirty="0"/>
              <a:t> </a:t>
            </a:r>
            <a:r>
              <a:rPr lang="en-US" altLang="ko-KR" sz="1400" dirty="0"/>
              <a:t>2</a:t>
            </a:r>
          </a:p>
        </p:txBody>
      </p:sp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CD3C7D5F-994D-4E7D-8C9D-2F308C8055D5}"/>
              </a:ext>
            </a:extLst>
          </p:cNvPr>
          <p:cNvSpPr/>
          <p:nvPr/>
        </p:nvSpPr>
        <p:spPr>
          <a:xfrm>
            <a:off x="6585821" y="5210070"/>
            <a:ext cx="1602161" cy="880544"/>
          </a:xfrm>
          <a:prstGeom prst="wedgeRoundRectCallout">
            <a:avLst>
              <a:gd name="adj1" fmla="val -57448"/>
              <a:gd name="adj2" fmla="val -838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컴포지트</a:t>
            </a:r>
            <a:r>
              <a:rPr lang="ko-KR" altLang="en-US" sz="1400" dirty="0"/>
              <a:t> </a:t>
            </a:r>
            <a:r>
              <a:rPr lang="en-US" altLang="ko-KR" sz="1400" dirty="0"/>
              <a:t>VIDEO &amp; AUDIO OUT</a:t>
            </a:r>
            <a:endParaRPr lang="ko-KR" altLang="en-US" sz="1400" dirty="0"/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D01CF2AB-EC8C-4837-91EE-46794A17B868}"/>
              </a:ext>
            </a:extLst>
          </p:cNvPr>
          <p:cNvSpPr/>
          <p:nvPr/>
        </p:nvSpPr>
        <p:spPr>
          <a:xfrm>
            <a:off x="7446691" y="1583256"/>
            <a:ext cx="1925325" cy="880544"/>
          </a:xfrm>
          <a:prstGeom prst="wedgeRoundRectCallout">
            <a:avLst>
              <a:gd name="adj1" fmla="val -86724"/>
              <a:gd name="adj2" fmla="val 541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외부 배터리 연결단자 </a:t>
            </a:r>
            <a:r>
              <a:rPr lang="en-US" altLang="ko-KR" sz="1400" dirty="0"/>
              <a:t>DC3~6V</a:t>
            </a:r>
            <a:endParaRPr lang="ko-KR" altLang="en-US" sz="1400" dirty="0"/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BAEECF8A-F4D9-4985-9078-0E3A6C3AC08F}"/>
              </a:ext>
            </a:extLst>
          </p:cNvPr>
          <p:cNvSpPr/>
          <p:nvPr/>
        </p:nvSpPr>
        <p:spPr>
          <a:xfrm>
            <a:off x="2694300" y="5352053"/>
            <a:ext cx="1602162" cy="655159"/>
          </a:xfrm>
          <a:prstGeom prst="wedgeRoundRectCallout">
            <a:avLst>
              <a:gd name="adj1" fmla="val 51022"/>
              <a:gd name="adj2" fmla="val -955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열전대 측정용 단자</a:t>
            </a:r>
            <a:r>
              <a:rPr lang="en-US" altLang="ko-KR" sz="1400" dirty="0"/>
              <a:t>(K-TYPE)</a:t>
            </a:r>
            <a:endParaRPr lang="ko-KR" altLang="en-US" sz="1400" dirty="0"/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9C5A4E2E-9EF0-4B4A-B0BB-85A110219D26}"/>
              </a:ext>
            </a:extLst>
          </p:cNvPr>
          <p:cNvSpPr/>
          <p:nvPr/>
        </p:nvSpPr>
        <p:spPr>
          <a:xfrm>
            <a:off x="2694300" y="897673"/>
            <a:ext cx="1602162" cy="655159"/>
          </a:xfrm>
          <a:prstGeom prst="wedgeRoundRectCallout">
            <a:avLst>
              <a:gd name="adj1" fmla="val 68582"/>
              <a:gd name="adj2" fmla="val 1716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I2C </a:t>
            </a:r>
            <a:r>
              <a:rPr lang="ko-KR" altLang="en-US" sz="1400" dirty="0"/>
              <a:t>센서</a:t>
            </a:r>
            <a:endParaRPr lang="en-US" altLang="ko-KR" sz="1400" dirty="0"/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 err="1"/>
              <a:t>온습도</a:t>
            </a:r>
            <a:r>
              <a:rPr lang="ko-KR" altLang="en-US" sz="1400" dirty="0"/>
              <a:t> 센서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2C260F1F-11A3-4F99-9684-AC238F34A7FA}"/>
              </a:ext>
            </a:extLst>
          </p:cNvPr>
          <p:cNvSpPr/>
          <p:nvPr/>
        </p:nvSpPr>
        <p:spPr>
          <a:xfrm>
            <a:off x="4423197" y="910738"/>
            <a:ext cx="1602162" cy="655159"/>
          </a:xfrm>
          <a:prstGeom prst="wedgeRoundRectCallout">
            <a:avLst>
              <a:gd name="adj1" fmla="val 1266"/>
              <a:gd name="adj2" fmla="val 1549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CAN BUS </a:t>
            </a:r>
          </a:p>
          <a:p>
            <a:pPr algn="ctr"/>
            <a:r>
              <a:rPr lang="ko-KR" altLang="en-US" sz="1400" dirty="0"/>
              <a:t>통신포트</a:t>
            </a:r>
          </a:p>
        </p:txBody>
      </p:sp>
      <p:sp>
        <p:nvSpPr>
          <p:cNvPr id="21" name="말풍선: 모서리가 둥근 사각형 20">
            <a:extLst>
              <a:ext uri="{FF2B5EF4-FFF2-40B4-BE49-F238E27FC236}">
                <a16:creationId xmlns:a16="http://schemas.microsoft.com/office/drawing/2014/main" id="{13168B27-A697-47CE-9735-1BB4E2730839}"/>
              </a:ext>
            </a:extLst>
          </p:cNvPr>
          <p:cNvSpPr/>
          <p:nvPr/>
        </p:nvSpPr>
        <p:spPr>
          <a:xfrm>
            <a:off x="6152094" y="938745"/>
            <a:ext cx="1602162" cy="655159"/>
          </a:xfrm>
          <a:prstGeom prst="wedgeRoundRectCallout">
            <a:avLst>
              <a:gd name="adj1" fmla="val -62636"/>
              <a:gd name="adj2" fmla="val 1835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UART2 </a:t>
            </a:r>
            <a:r>
              <a:rPr lang="ko-KR" altLang="en-US" sz="1400" dirty="0"/>
              <a:t>통신포트 </a:t>
            </a:r>
            <a:r>
              <a:rPr lang="en-US" altLang="ko-KR" sz="1400" dirty="0"/>
              <a:t>(CMOS LEVEL)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E6B6A6-432E-473F-810D-1E5439544B43}"/>
              </a:ext>
            </a:extLst>
          </p:cNvPr>
          <p:cNvSpPr txBox="1"/>
          <p:nvPr/>
        </p:nvSpPr>
        <p:spPr>
          <a:xfrm>
            <a:off x="1144367" y="6222243"/>
            <a:ext cx="710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</a:t>
            </a:r>
            <a:r>
              <a:rPr lang="ko-KR" altLang="en-US" dirty="0">
                <a:solidFill>
                  <a:srgbClr val="FF0000"/>
                </a:solidFill>
              </a:rPr>
              <a:t>정전용량 </a:t>
            </a:r>
            <a:r>
              <a:rPr lang="en-US" altLang="ko-KR" dirty="0">
                <a:solidFill>
                  <a:srgbClr val="FF0000"/>
                </a:solidFill>
              </a:rPr>
              <a:t>TOUCH </a:t>
            </a:r>
            <a:r>
              <a:rPr lang="ko-KR" altLang="en-US" dirty="0">
                <a:solidFill>
                  <a:srgbClr val="FF0000"/>
                </a:solidFill>
              </a:rPr>
              <a:t>패드는 </a:t>
            </a:r>
            <a:r>
              <a:rPr lang="en-US" altLang="ko-KR" dirty="0">
                <a:solidFill>
                  <a:srgbClr val="FF0000"/>
                </a:solidFill>
              </a:rPr>
              <a:t>PCB PATTERN MISS</a:t>
            </a:r>
            <a:r>
              <a:rPr lang="ko-KR" altLang="en-US" dirty="0">
                <a:solidFill>
                  <a:srgbClr val="FF0000"/>
                </a:solidFill>
              </a:rPr>
              <a:t>로 사용하지 못함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70FEC386-263E-4886-AABB-BBE535C14806}"/>
              </a:ext>
            </a:extLst>
          </p:cNvPr>
          <p:cNvSpPr/>
          <p:nvPr/>
        </p:nvSpPr>
        <p:spPr>
          <a:xfrm>
            <a:off x="4493838" y="5374426"/>
            <a:ext cx="1602162" cy="655159"/>
          </a:xfrm>
          <a:prstGeom prst="wedgeRoundRectCallout">
            <a:avLst>
              <a:gd name="adj1" fmla="val -12392"/>
              <a:gd name="adj2" fmla="val -11945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터치테스트 패드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사용불가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4017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314897" y="169042"/>
            <a:ext cx="2289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CAN-BUS </a:t>
            </a:r>
            <a:r>
              <a:rPr lang="ko-KR" altLang="en-US" sz="2400" b="1" dirty="0"/>
              <a:t>통신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86090" y="597442"/>
            <a:ext cx="112198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CAN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통신은 차량내에서 호스트 컴퓨터 없이 마이크로 컨트롤러 장치들이 서로 통신하기 위해서 설계된 표준 통신 규격이다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 CAN-BUS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는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1983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보쉬에서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개발되었으며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차량의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모듈간의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통신 배선을 줄이기 위해서 다중통신을 위해 설계된 메시지 기반의 프로토콜이다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현재는 다양한 산업군에서 쓰이고 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.(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엘리베이터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선박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빌딩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공조제어등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31E9E-CB0F-49D4-9BF8-31194BAC3A08}"/>
              </a:ext>
            </a:extLst>
          </p:cNvPr>
          <p:cNvSpPr txBox="1"/>
          <p:nvPr/>
        </p:nvSpPr>
        <p:spPr>
          <a:xfrm>
            <a:off x="728836" y="5958318"/>
            <a:ext cx="896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※CAN </a:t>
            </a:r>
            <a:r>
              <a:rPr lang="ko-KR" altLang="en-US" dirty="0">
                <a:solidFill>
                  <a:srgbClr val="0070C0"/>
                </a:solidFill>
              </a:rPr>
              <a:t>통신은 선로 양쪽 끝에 </a:t>
            </a:r>
            <a:r>
              <a:rPr lang="en-US" altLang="ko-KR" dirty="0">
                <a:solidFill>
                  <a:srgbClr val="0070C0"/>
                </a:solidFill>
              </a:rPr>
              <a:t>120Ω</a:t>
            </a:r>
            <a:r>
              <a:rPr lang="ko-KR" altLang="en-US" dirty="0">
                <a:solidFill>
                  <a:srgbClr val="0070C0"/>
                </a:solidFill>
              </a:rPr>
              <a:t>의 종단저항을 달아 선로의 </a:t>
            </a:r>
            <a:r>
              <a:rPr lang="ko-KR" altLang="en-US" dirty="0" err="1">
                <a:solidFill>
                  <a:srgbClr val="0070C0"/>
                </a:solidFill>
              </a:rPr>
              <a:t>인피던스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ko-KR" altLang="en-US" dirty="0" err="1">
                <a:solidFill>
                  <a:srgbClr val="0070C0"/>
                </a:solidFill>
              </a:rPr>
              <a:t>매칭을</a:t>
            </a:r>
            <a:r>
              <a:rPr lang="ko-KR" altLang="en-US" dirty="0">
                <a:solidFill>
                  <a:srgbClr val="0070C0"/>
                </a:solidFill>
              </a:rPr>
              <a:t> 한다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D21D7A0-3A38-4905-979D-A1B400FB3297}"/>
              </a:ext>
            </a:extLst>
          </p:cNvPr>
          <p:cNvGrpSpPr/>
          <p:nvPr/>
        </p:nvGrpSpPr>
        <p:grpSpPr>
          <a:xfrm>
            <a:off x="6604306" y="2224955"/>
            <a:ext cx="5277897" cy="1919831"/>
            <a:chOff x="6604306" y="3766116"/>
            <a:chExt cx="5277897" cy="191983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7513372-0B27-4717-AE06-20E7E257B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4306" y="3766116"/>
              <a:ext cx="4875436" cy="1535123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60CCA6E-B2A1-4E3D-B667-158A1D3845CB}"/>
                </a:ext>
              </a:extLst>
            </p:cNvPr>
            <p:cNvSpPr/>
            <p:nvPr/>
          </p:nvSpPr>
          <p:spPr>
            <a:xfrm>
              <a:off x="6604306" y="3781296"/>
              <a:ext cx="590962" cy="648563"/>
            </a:xfrm>
            <a:prstGeom prst="rect">
              <a:avLst/>
            </a:prstGeom>
            <a:noFill/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말풍선: 모서리가 둥근 사각형 29">
              <a:extLst>
                <a:ext uri="{FF2B5EF4-FFF2-40B4-BE49-F238E27FC236}">
                  <a16:creationId xmlns:a16="http://schemas.microsoft.com/office/drawing/2014/main" id="{92C86236-907A-4209-BFD6-3AECA0A5892A}"/>
                </a:ext>
              </a:extLst>
            </p:cNvPr>
            <p:cNvSpPr/>
            <p:nvPr/>
          </p:nvSpPr>
          <p:spPr>
            <a:xfrm>
              <a:off x="10350245" y="5103727"/>
              <a:ext cx="1531958" cy="582220"/>
            </a:xfrm>
            <a:prstGeom prst="wedgeRoundRectCallout">
              <a:avLst>
                <a:gd name="adj1" fmla="val 10235"/>
                <a:gd name="adj2" fmla="val -150468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종단저항</a:t>
              </a:r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D448456-4146-4F77-92A2-BB6EE4DEFB27}"/>
                </a:ext>
              </a:extLst>
            </p:cNvPr>
            <p:cNvSpPr/>
            <p:nvPr/>
          </p:nvSpPr>
          <p:spPr>
            <a:xfrm>
              <a:off x="10921492" y="3859714"/>
              <a:ext cx="590962" cy="570145"/>
            </a:xfrm>
            <a:prstGeom prst="rect">
              <a:avLst/>
            </a:prstGeom>
            <a:noFill/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BC8BE52-324F-4D21-96DD-51C97AA7D652}"/>
              </a:ext>
            </a:extLst>
          </p:cNvPr>
          <p:cNvSpPr/>
          <p:nvPr/>
        </p:nvSpPr>
        <p:spPr>
          <a:xfrm>
            <a:off x="1431499" y="2091137"/>
            <a:ext cx="3388749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CAN </a:t>
            </a:r>
            <a:r>
              <a:rPr lang="ko-KR" altLang="en-US" dirty="0"/>
              <a:t>통신과 </a:t>
            </a:r>
            <a:r>
              <a:rPr lang="en-US" altLang="ko-KR" dirty="0"/>
              <a:t>UART</a:t>
            </a:r>
            <a:r>
              <a:rPr lang="ko-KR" altLang="en-US" dirty="0"/>
              <a:t>통신의 비교</a:t>
            </a:r>
          </a:p>
        </p:txBody>
      </p:sp>
      <p:pic>
        <p:nvPicPr>
          <p:cNvPr id="4104" name="Picture 8" descr="CAN 버스 - 위키백과, 우리 모두의 백과사전">
            <a:extLst>
              <a:ext uri="{FF2B5EF4-FFF2-40B4-BE49-F238E27FC236}">
                <a16:creationId xmlns:a16="http://schemas.microsoft.com/office/drawing/2014/main" id="{85B2B6B4-C7ED-4DBB-A7B5-BA0546152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728" y="4376494"/>
            <a:ext cx="5428768" cy="137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E2D0B7B-61DA-4A78-8636-CD35D6EA1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067" y="2888698"/>
            <a:ext cx="5672778" cy="189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15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2350630" y="147907"/>
            <a:ext cx="6381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CAN-BUS </a:t>
            </a:r>
            <a:r>
              <a:rPr lang="ko-KR" altLang="en-US" sz="2400" b="1" dirty="0"/>
              <a:t>예제로 </a:t>
            </a:r>
            <a:r>
              <a:rPr lang="en-US" altLang="ko-KR" sz="2400" b="1" dirty="0"/>
              <a:t>CAN FRAME </a:t>
            </a:r>
            <a:r>
              <a:rPr lang="ko-KR" altLang="en-US" sz="2400" b="1" dirty="0"/>
              <a:t>전송 테스트 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8BBF161-B5C8-42D4-BD40-2F425682534B}"/>
              </a:ext>
            </a:extLst>
          </p:cNvPr>
          <p:cNvSpPr/>
          <p:nvPr/>
        </p:nvSpPr>
        <p:spPr>
          <a:xfrm>
            <a:off x="9042103" y="1079160"/>
            <a:ext cx="1828800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보드 회로도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5595F1-CD71-4588-B29C-23A3CF92E77E}"/>
              </a:ext>
            </a:extLst>
          </p:cNvPr>
          <p:cNvSpPr txBox="1"/>
          <p:nvPr/>
        </p:nvSpPr>
        <p:spPr>
          <a:xfrm>
            <a:off x="884591" y="6273110"/>
            <a:ext cx="7188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\ESP32\SW\ARDUINO\CAN_BUS”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31E9E-CB0F-49D4-9BF8-31194BAC3A08}"/>
              </a:ext>
            </a:extLst>
          </p:cNvPr>
          <p:cNvSpPr txBox="1"/>
          <p:nvPr/>
        </p:nvSpPr>
        <p:spPr>
          <a:xfrm>
            <a:off x="554144" y="5957302"/>
            <a:ext cx="10753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CAN </a:t>
            </a:r>
            <a:r>
              <a:rPr lang="ko-KR" altLang="en-US" dirty="0">
                <a:solidFill>
                  <a:srgbClr val="0070C0"/>
                </a:solidFill>
              </a:rPr>
              <a:t>통신을 테스트 하려면 </a:t>
            </a:r>
            <a:r>
              <a:rPr lang="en-US" altLang="ko-KR" dirty="0">
                <a:solidFill>
                  <a:srgbClr val="0070C0"/>
                </a:solidFill>
              </a:rPr>
              <a:t>ESP32 </a:t>
            </a:r>
            <a:r>
              <a:rPr lang="ko-KR" altLang="en-US" dirty="0">
                <a:solidFill>
                  <a:srgbClr val="0070C0"/>
                </a:solidFill>
              </a:rPr>
              <a:t>모듈 </a:t>
            </a:r>
            <a:r>
              <a:rPr lang="en-US" altLang="ko-KR" dirty="0">
                <a:solidFill>
                  <a:srgbClr val="0070C0"/>
                </a:solidFill>
              </a:rPr>
              <a:t>2</a:t>
            </a:r>
            <a:r>
              <a:rPr lang="ko-KR" altLang="en-US" dirty="0">
                <a:solidFill>
                  <a:srgbClr val="0070C0"/>
                </a:solidFill>
              </a:rPr>
              <a:t>개를 사용하거나 별도의 </a:t>
            </a:r>
            <a:r>
              <a:rPr lang="en-US" altLang="ko-KR" dirty="0">
                <a:solidFill>
                  <a:srgbClr val="0070C0"/>
                </a:solidFill>
              </a:rPr>
              <a:t>CAN</a:t>
            </a:r>
            <a:r>
              <a:rPr lang="ko-KR" altLang="en-US" dirty="0">
                <a:solidFill>
                  <a:srgbClr val="0070C0"/>
                </a:solidFill>
              </a:rPr>
              <a:t>통신 테스트 모듈이 필요하다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CFEBF57-85DF-4E34-8713-F6E605D38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256" y="4239455"/>
            <a:ext cx="5704805" cy="1608126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9AE7D47A-241C-4954-B902-CBED574F505E}"/>
              </a:ext>
            </a:extLst>
          </p:cNvPr>
          <p:cNvGrpSpPr/>
          <p:nvPr/>
        </p:nvGrpSpPr>
        <p:grpSpPr>
          <a:xfrm>
            <a:off x="4686676" y="1456482"/>
            <a:ext cx="2739856" cy="2294421"/>
            <a:chOff x="4935543" y="3821292"/>
            <a:chExt cx="2739856" cy="2294421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02125ABC-FF72-4F1B-99D7-8808FD766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5198467" y="3638782"/>
              <a:ext cx="2294421" cy="2659442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1FF59DB-B807-4BC5-AA10-4A24DD1C66CD}"/>
                </a:ext>
              </a:extLst>
            </p:cNvPr>
            <p:cNvSpPr/>
            <p:nvPr/>
          </p:nvSpPr>
          <p:spPr>
            <a:xfrm>
              <a:off x="6066032" y="4127843"/>
              <a:ext cx="392171" cy="4616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말풍선: 모서리가 둥근 사각형 18">
              <a:extLst>
                <a:ext uri="{FF2B5EF4-FFF2-40B4-BE49-F238E27FC236}">
                  <a16:creationId xmlns:a16="http://schemas.microsoft.com/office/drawing/2014/main" id="{57B5C5D1-D9C3-44AA-94D1-DA0F5525F30B}"/>
                </a:ext>
              </a:extLst>
            </p:cNvPr>
            <p:cNvSpPr/>
            <p:nvPr/>
          </p:nvSpPr>
          <p:spPr>
            <a:xfrm>
              <a:off x="5150227" y="4942927"/>
              <a:ext cx="1825095" cy="1044850"/>
            </a:xfrm>
            <a:prstGeom prst="wedgeRoundRectCallout">
              <a:avLst>
                <a:gd name="adj1" fmla="val 10800"/>
                <a:gd name="adj2" fmla="val -98374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CAN-BUS</a:t>
              </a:r>
            </a:p>
            <a:p>
              <a:pPr algn="ctr"/>
              <a:r>
                <a:rPr lang="ko-KR" altLang="en-US" dirty="0"/>
                <a:t>연결 커넥터</a:t>
              </a:r>
              <a:endParaRPr lang="en-US" altLang="ko-KR" dirty="0"/>
            </a:p>
            <a:p>
              <a:pPr algn="ctr"/>
              <a:r>
                <a:rPr lang="en-US" altLang="ko-KR" dirty="0"/>
                <a:t>(</a:t>
              </a:r>
              <a:r>
                <a:rPr lang="ko-KR" altLang="en-US" dirty="0"/>
                <a:t>극성에 주의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0BA4B8-B054-40E9-BDA1-308580159878}"/>
                </a:ext>
              </a:extLst>
            </p:cNvPr>
            <p:cNvSpPr txBox="1"/>
            <p:nvPr/>
          </p:nvSpPr>
          <p:spPr>
            <a:xfrm>
              <a:off x="6415295" y="4100207"/>
              <a:ext cx="12073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rgbClr val="FFFF00"/>
                  </a:solidFill>
                </a:rPr>
                <a:t>CAN-H</a:t>
              </a:r>
              <a:endParaRPr lang="ko-KR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79F212F-4227-47F5-B20A-57A01492CD0E}"/>
                </a:ext>
              </a:extLst>
            </p:cNvPr>
            <p:cNvSpPr txBox="1"/>
            <p:nvPr/>
          </p:nvSpPr>
          <p:spPr>
            <a:xfrm>
              <a:off x="4935543" y="4113272"/>
              <a:ext cx="11272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rgbClr val="FFFF00"/>
                  </a:solidFill>
                </a:rPr>
                <a:t>CAN-L</a:t>
              </a:r>
              <a:endParaRPr lang="ko-KR" altLang="en-US" sz="2400" b="1" dirty="0">
                <a:solidFill>
                  <a:srgbClr val="FFFF00"/>
                </a:solidFill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9EA64745-1BE0-4234-8647-A497F186C2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1442" y="1558565"/>
            <a:ext cx="3452619" cy="247755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4575BFA-44D7-4A86-B4B0-E60E329DAD20}"/>
              </a:ext>
            </a:extLst>
          </p:cNvPr>
          <p:cNvSpPr txBox="1"/>
          <p:nvPr/>
        </p:nvSpPr>
        <p:spPr>
          <a:xfrm>
            <a:off x="256147" y="2932519"/>
            <a:ext cx="4483201" cy="29700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currentMillis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previousMillis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&gt;=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interval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previousMillis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currentMillis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CAN_frame_t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tx_frame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tx_frame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FIR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FF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CAN_frame_std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tx_frame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0x001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tx_frame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FIR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DLC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tx_frame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u8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tx_frame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u8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tx_frame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u8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0x02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tx_frame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u8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0x03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tx_frame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u8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0x04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tx_frame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u8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0x05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tx_frame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u8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0x06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tx_frame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u8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0x07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ESP32Can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CANWriteFrame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tx_frame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6BCEFB0-9DCF-4978-97AB-090493F511F2}"/>
              </a:ext>
            </a:extLst>
          </p:cNvPr>
          <p:cNvSpPr/>
          <p:nvPr/>
        </p:nvSpPr>
        <p:spPr>
          <a:xfrm>
            <a:off x="641853" y="3955876"/>
            <a:ext cx="2126747" cy="140950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7574D51-7624-4E19-BD66-BC4E7DD64DA5}"/>
              </a:ext>
            </a:extLst>
          </p:cNvPr>
          <p:cNvSpPr/>
          <p:nvPr/>
        </p:nvSpPr>
        <p:spPr>
          <a:xfrm>
            <a:off x="6830782" y="5244084"/>
            <a:ext cx="1209750" cy="25594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64D011C-C70B-4855-9064-DBA34A3D77E3}"/>
              </a:ext>
            </a:extLst>
          </p:cNvPr>
          <p:cNvCxnSpPr>
            <a:cxnSpLocks/>
          </p:cNvCxnSpPr>
          <p:nvPr/>
        </p:nvCxnSpPr>
        <p:spPr>
          <a:xfrm>
            <a:off x="2768600" y="5263044"/>
            <a:ext cx="3997250" cy="2464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3E6E75C-C2E9-44FE-8E05-F49137675C06}"/>
              </a:ext>
            </a:extLst>
          </p:cNvPr>
          <p:cNvSpPr/>
          <p:nvPr/>
        </p:nvSpPr>
        <p:spPr>
          <a:xfrm>
            <a:off x="6929040" y="3955073"/>
            <a:ext cx="3822033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CAN FRAME </a:t>
            </a:r>
            <a:r>
              <a:rPr lang="ko-KR" altLang="en-US" dirty="0"/>
              <a:t>수신테스트  결과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FC88FB-B58F-49CB-AE30-626BDE9246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31" y="905811"/>
            <a:ext cx="4191000" cy="1933575"/>
          </a:xfrm>
          <a:prstGeom prst="rect">
            <a:avLst/>
          </a:prstGeom>
        </p:spPr>
      </p:pic>
      <p:sp>
        <p:nvSpPr>
          <p:cNvPr id="34" name="말풍선: 모서리가 둥근 사각형 33">
            <a:extLst>
              <a:ext uri="{FF2B5EF4-FFF2-40B4-BE49-F238E27FC236}">
                <a16:creationId xmlns:a16="http://schemas.microsoft.com/office/drawing/2014/main" id="{D07CA057-8B7C-486A-B982-638BCF40AD96}"/>
              </a:ext>
            </a:extLst>
          </p:cNvPr>
          <p:cNvSpPr/>
          <p:nvPr/>
        </p:nvSpPr>
        <p:spPr>
          <a:xfrm>
            <a:off x="7546340" y="3344260"/>
            <a:ext cx="1531958" cy="481344"/>
          </a:xfrm>
          <a:prstGeom prst="wedgeRoundRectCallout">
            <a:avLst>
              <a:gd name="adj1" fmla="val -11871"/>
              <a:gd name="adj2" fmla="val -1112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종단저항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6FFF88C-3757-4036-B408-200D9FCB6490}"/>
              </a:ext>
            </a:extLst>
          </p:cNvPr>
          <p:cNvSpPr/>
          <p:nvPr/>
        </p:nvSpPr>
        <p:spPr>
          <a:xfrm>
            <a:off x="5695078" y="5263044"/>
            <a:ext cx="400922" cy="255948"/>
          </a:xfrm>
          <a:prstGeom prst="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388483C-2F0A-43C7-AA96-DF5364B68624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2530721" y="3760402"/>
            <a:ext cx="3194545" cy="1611656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88391C-6DC7-40DF-A039-E588AD5CA743}"/>
              </a:ext>
            </a:extLst>
          </p:cNvPr>
          <p:cNvSpPr/>
          <p:nvPr/>
        </p:nvSpPr>
        <p:spPr>
          <a:xfrm>
            <a:off x="641853" y="3658060"/>
            <a:ext cx="1888868" cy="204683"/>
          </a:xfrm>
          <a:prstGeom prst="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말풍선: 모서리가 둥근 사각형 38">
            <a:extLst>
              <a:ext uri="{FF2B5EF4-FFF2-40B4-BE49-F238E27FC236}">
                <a16:creationId xmlns:a16="http://schemas.microsoft.com/office/drawing/2014/main" id="{5CAB5153-968B-42AC-BEE3-9D75A2127464}"/>
              </a:ext>
            </a:extLst>
          </p:cNvPr>
          <p:cNvSpPr/>
          <p:nvPr/>
        </p:nvSpPr>
        <p:spPr>
          <a:xfrm>
            <a:off x="2872951" y="4726840"/>
            <a:ext cx="1531958" cy="481344"/>
          </a:xfrm>
          <a:prstGeom prst="wedgeRoundRectCallout">
            <a:avLst>
              <a:gd name="adj1" fmla="val 21289"/>
              <a:gd name="adj2" fmla="val 751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데이터</a:t>
            </a:r>
            <a:endParaRPr lang="ko-KR" altLang="en-US" dirty="0"/>
          </a:p>
        </p:txBody>
      </p:sp>
      <p:sp>
        <p:nvSpPr>
          <p:cNvPr id="40" name="말풍선: 모서리가 둥근 사각형 39">
            <a:extLst>
              <a:ext uri="{FF2B5EF4-FFF2-40B4-BE49-F238E27FC236}">
                <a16:creationId xmlns:a16="http://schemas.microsoft.com/office/drawing/2014/main" id="{75C3FB00-F02C-4B53-9941-F93C393853B3}"/>
              </a:ext>
            </a:extLst>
          </p:cNvPr>
          <p:cNvSpPr/>
          <p:nvPr/>
        </p:nvSpPr>
        <p:spPr>
          <a:xfrm>
            <a:off x="3408797" y="3734847"/>
            <a:ext cx="1531958" cy="481344"/>
          </a:xfrm>
          <a:prstGeom prst="wedgeRoundRectCallout">
            <a:avLst>
              <a:gd name="adj1" fmla="val -13529"/>
              <a:gd name="adj2" fmla="val 980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96152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314897" y="169042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Free RTOS</a:t>
            </a:r>
            <a:endParaRPr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86090" y="597442"/>
            <a:ext cx="112198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202122"/>
                </a:solidFill>
                <a:latin typeface="Arial" panose="020B0604020202020204" pitchFamily="34" charset="0"/>
              </a:rPr>
              <a:t>FreeRTOS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는 임베디드 디바이스를 위한 실시간 운영체제 커널이며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소형의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저기능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디바이스를 쉽게 프로그래밍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배포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보호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연결 관리할 수 있는 마이크로 컨트롤러용 실시간 오픈소스 운영체제 이다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 MIT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오픈소스 라이선스로 자유롭게 배포되는 </a:t>
            </a:r>
            <a:r>
              <a:rPr lang="en-US" altLang="ko-KR" dirty="0" err="1">
                <a:solidFill>
                  <a:srgbClr val="202122"/>
                </a:solidFill>
                <a:latin typeface="Arial" panose="020B0604020202020204" pitchFamily="34" charset="0"/>
              </a:rPr>
              <a:t>FreeRTOS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에는 커널은 물로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여러 업종 및 어플리케이션의 사용 사례에 적합하며 계속 추가되고 있는 소프트웨어 라이브러리 세트도 포함되어 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33850F3-B121-4D58-92DD-678F90E48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259" y="2529306"/>
            <a:ext cx="4735229" cy="179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A76752-9A49-4886-9C65-E88AA4504ECF}"/>
              </a:ext>
            </a:extLst>
          </p:cNvPr>
          <p:cNvSpPr txBox="1"/>
          <p:nvPr/>
        </p:nvSpPr>
        <p:spPr>
          <a:xfrm>
            <a:off x="558800" y="5685201"/>
            <a:ext cx="4360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https://ko.wikipedia.org/wiki/FreeRTOS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D02519-7607-4876-82B9-11EC885C836D}"/>
              </a:ext>
            </a:extLst>
          </p:cNvPr>
          <p:cNvSpPr txBox="1"/>
          <p:nvPr/>
        </p:nvSpPr>
        <p:spPr>
          <a:xfrm>
            <a:off x="486090" y="5373102"/>
            <a:ext cx="366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ESP32</a:t>
            </a:r>
            <a:r>
              <a:rPr lang="ko-KR" altLang="en-US" dirty="0">
                <a:solidFill>
                  <a:srgbClr val="0070C0"/>
                </a:solidFill>
              </a:rPr>
              <a:t>도 </a:t>
            </a:r>
            <a:r>
              <a:rPr lang="en-US" altLang="ko-KR" dirty="0" err="1">
                <a:solidFill>
                  <a:srgbClr val="0070C0"/>
                </a:solidFill>
              </a:rPr>
              <a:t>FreeRTOS</a:t>
            </a:r>
            <a:r>
              <a:rPr lang="ko-KR" altLang="en-US" dirty="0">
                <a:solidFill>
                  <a:srgbClr val="0070C0"/>
                </a:solidFill>
              </a:rPr>
              <a:t>를 지원한다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0850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474327" y="47748"/>
            <a:ext cx="3906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ESP32</a:t>
            </a:r>
            <a:r>
              <a:rPr lang="ko-KR" altLang="en-US" sz="2400" dirty="0"/>
              <a:t> </a:t>
            </a:r>
            <a:r>
              <a:rPr lang="en-US" altLang="ko-KR" sz="2400" dirty="0"/>
              <a:t>Free RTOS</a:t>
            </a:r>
            <a:r>
              <a:rPr lang="ko-KR" altLang="en-US" sz="2400" dirty="0"/>
              <a:t> 예제코드</a:t>
            </a:r>
            <a:endParaRPr lang="ko-KR" alt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598B3A-0EC6-48E4-B4C1-823E7109D0C5}"/>
              </a:ext>
            </a:extLst>
          </p:cNvPr>
          <p:cNvSpPr txBox="1"/>
          <p:nvPr/>
        </p:nvSpPr>
        <p:spPr>
          <a:xfrm>
            <a:off x="584553" y="6485154"/>
            <a:ext cx="7184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</a:t>
            </a:r>
            <a:r>
              <a:rPr lang="en-US" altLang="ko-KR" dirty="0" err="1">
                <a:solidFill>
                  <a:srgbClr val="0070C0"/>
                </a:solidFill>
              </a:rPr>
              <a:t>FreeRTOS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70E12C-F8A4-4CCC-BD9B-0BA7104E9184}"/>
              </a:ext>
            </a:extLst>
          </p:cNvPr>
          <p:cNvSpPr txBox="1"/>
          <p:nvPr/>
        </p:nvSpPr>
        <p:spPr>
          <a:xfrm>
            <a:off x="457554" y="521569"/>
            <a:ext cx="6676492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freertos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FreeRTOS.h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freertos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task.h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OS_DELAY(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) 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vTaskDelay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(x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portTICK_RATE_MS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task1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LED_BUILTIN_PIN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LED_RED_PIN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BUILTIN_LED_TOGGLE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RED_LED_TOGGLE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OS_DELAY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task2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LED_BLUE_PIN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LED_GREEN_PIN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OS_DELAY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GREEN_LED_TOGGLE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BLUE_LED_TOGGLE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xTaskCreate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task1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"task1"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xTaskCreate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task2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"task2"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4B12E746-8D05-42CA-AD30-2B1F85358696}"/>
              </a:ext>
            </a:extLst>
          </p:cNvPr>
          <p:cNvSpPr/>
          <p:nvPr/>
        </p:nvSpPr>
        <p:spPr>
          <a:xfrm flipH="1">
            <a:off x="4489821" y="1371850"/>
            <a:ext cx="2890768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os</a:t>
            </a:r>
            <a:r>
              <a:rPr lang="en-US" altLang="ko-KR" sz="1400" dirty="0"/>
              <a:t> delay</a:t>
            </a:r>
            <a:r>
              <a:rPr lang="ko-KR" altLang="en-US" sz="1400" dirty="0"/>
              <a:t>에 대한 매크로 정의</a:t>
            </a:r>
          </a:p>
        </p:txBody>
      </p:sp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1714B744-F874-43D3-9A8F-F86F9CC639E9}"/>
              </a:ext>
            </a:extLst>
          </p:cNvPr>
          <p:cNvSpPr/>
          <p:nvPr/>
        </p:nvSpPr>
        <p:spPr>
          <a:xfrm flipH="1">
            <a:off x="4577477" y="5325846"/>
            <a:ext cx="3037046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task1</a:t>
            </a:r>
            <a:r>
              <a:rPr lang="ko-KR" altLang="en-US" sz="1400" dirty="0"/>
              <a:t>과 </a:t>
            </a:r>
            <a:r>
              <a:rPr lang="en-US" altLang="ko-KR" sz="1400" dirty="0"/>
              <a:t>task2</a:t>
            </a:r>
            <a:r>
              <a:rPr lang="ko-KR" altLang="en-US" sz="1400" dirty="0"/>
              <a:t>를  실행</a:t>
            </a:r>
          </a:p>
        </p:txBody>
      </p: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58308AB0-CBAE-46DA-B2D5-1C1C0BA39235}"/>
              </a:ext>
            </a:extLst>
          </p:cNvPr>
          <p:cNvSpPr/>
          <p:nvPr/>
        </p:nvSpPr>
        <p:spPr>
          <a:xfrm flipH="1">
            <a:off x="3375700" y="1746470"/>
            <a:ext cx="2639508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task1</a:t>
            </a:r>
            <a:r>
              <a:rPr lang="ko-KR" altLang="en-US" sz="1400" dirty="0"/>
              <a:t> 선언</a:t>
            </a: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B25F3D33-E5BC-426E-AF11-37D3B4248EA7}"/>
              </a:ext>
            </a:extLst>
          </p:cNvPr>
          <p:cNvSpPr/>
          <p:nvPr/>
        </p:nvSpPr>
        <p:spPr>
          <a:xfrm flipH="1">
            <a:off x="3346822" y="3403927"/>
            <a:ext cx="2639508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task2</a:t>
            </a:r>
            <a:r>
              <a:rPr lang="ko-KR" altLang="en-US" sz="1400" dirty="0"/>
              <a:t> 선언</a:t>
            </a:r>
          </a:p>
        </p:txBody>
      </p:sp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695C5F7A-1126-47A3-95A9-D48F5D729137}"/>
              </a:ext>
            </a:extLst>
          </p:cNvPr>
          <p:cNvSpPr/>
          <p:nvPr/>
        </p:nvSpPr>
        <p:spPr>
          <a:xfrm>
            <a:off x="3256396" y="3996267"/>
            <a:ext cx="1992937" cy="1065117"/>
          </a:xfrm>
          <a:prstGeom prst="wedgeRoundRectCallout">
            <a:avLst>
              <a:gd name="adj1" fmla="val -22894"/>
              <a:gd name="adj2" fmla="val 690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task </a:t>
            </a:r>
            <a:r>
              <a:rPr lang="ko-KR" altLang="en-US" dirty="0"/>
              <a:t>우선순위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숫자가 클수록 우선순위가 높다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42241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924130" y="209254"/>
            <a:ext cx="2352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Bluetooth </a:t>
            </a:r>
            <a:r>
              <a:rPr lang="ko-KR" altLang="en-US" sz="2400" b="1" dirty="0"/>
              <a:t>통신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0A7FF8-EE31-4014-B37D-651A0C14B517}"/>
              </a:ext>
            </a:extLst>
          </p:cNvPr>
          <p:cNvSpPr txBox="1"/>
          <p:nvPr/>
        </p:nvSpPr>
        <p:spPr>
          <a:xfrm>
            <a:off x="314803" y="766993"/>
            <a:ext cx="115623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ko-K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Bluetooth</a:t>
            </a:r>
            <a:r>
              <a:rPr lang="ko-KR" alt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는 </a:t>
            </a:r>
            <a:r>
              <a:rPr lang="en-US" altLang="ko-K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1994</a:t>
            </a:r>
            <a:r>
              <a:rPr lang="ko-KR" alt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년에 </a:t>
            </a:r>
            <a:r>
              <a:rPr lang="ko-KR" altLang="en-US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에릭슨이</a:t>
            </a:r>
            <a:r>
              <a:rPr lang="ko-KR" alt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최초로 개발한</a:t>
            </a:r>
            <a:r>
              <a:rPr lang="en-US" altLang="ko-K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디지털 통신 기기를 위한 개인 근거리 무선 통신 산업 표준이다</a:t>
            </a:r>
            <a:r>
              <a:rPr lang="en-US" altLang="ko-K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2.4~2.485GHz</a:t>
            </a:r>
            <a:r>
              <a:rPr lang="ko-KR" alt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의 파장의 전파를 이용하여</a:t>
            </a:r>
            <a:r>
              <a:rPr lang="en-US" altLang="ko-K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전자 장비 간의 짧은 거리의 데이터 통신 방식식으로</a:t>
            </a:r>
            <a:r>
              <a:rPr lang="en-US" altLang="ko-K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개인용 컴퓨터에 이용되는 마우스</a:t>
            </a:r>
            <a:r>
              <a:rPr lang="en-US" altLang="ko-K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키보드를 비롯해</a:t>
            </a:r>
            <a:r>
              <a:rPr lang="en-US" altLang="ko-K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휴대전화 및 스마트폰</a:t>
            </a:r>
            <a:r>
              <a:rPr lang="en-US" altLang="ko-K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태블릿</a:t>
            </a:r>
            <a:r>
              <a:rPr lang="en-US" altLang="ko-K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스피커 등에서 문자 정보 및 음성 정보를 비교적 낮은 속도의 디지털 정보를 무선 통신을 통해 주고 받는 용도로 사용되고 있다</a:t>
            </a:r>
            <a:r>
              <a:rPr lang="en-US" altLang="ko-K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62E81A-1833-4B21-B401-97DEF3D395F1}"/>
              </a:ext>
            </a:extLst>
          </p:cNvPr>
          <p:cNvSpPr txBox="1"/>
          <p:nvPr/>
        </p:nvSpPr>
        <p:spPr>
          <a:xfrm>
            <a:off x="500236" y="6323570"/>
            <a:ext cx="7388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</a:t>
            </a:r>
            <a:r>
              <a:rPr lang="ko-KR" altLang="en-US" dirty="0">
                <a:solidFill>
                  <a:srgbClr val="0070C0"/>
                </a:solidFill>
              </a:rPr>
              <a:t>무선 도달거리는 안테나의 형상과 주변 환경에 영향을 많이 받는다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3AB95E-07C8-4AF2-BA07-3296EEE7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193" y="5301517"/>
            <a:ext cx="209550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62FC5D-7FC5-4E97-A625-F52E7A422D1D}"/>
              </a:ext>
            </a:extLst>
          </p:cNvPr>
          <p:cNvSpPr txBox="1"/>
          <p:nvPr/>
        </p:nvSpPr>
        <p:spPr>
          <a:xfrm>
            <a:off x="314803" y="2063396"/>
            <a:ext cx="85921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ESP32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의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Bluetooth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사양</a:t>
            </a:r>
            <a:endParaRPr lang="en-US" altLang="ko-KR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• Compliant with Bluetooth v4.2 BR/EDR and BLE specifications</a:t>
            </a:r>
          </a:p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• Class-1, class-2 and class-3 transmitter without external power amplifier</a:t>
            </a:r>
          </a:p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• </a:t>
            </a:r>
            <a:r>
              <a:rPr lang="en-US" altLang="ko-KR" dirty="0"/>
              <a:t>+12 dBm transmitting power</a:t>
            </a:r>
          </a:p>
          <a:p>
            <a:r>
              <a:rPr lang="en-US" altLang="ko-KR" dirty="0"/>
              <a:t>• Adaptive Frequency Hopping (AFH)</a:t>
            </a:r>
          </a:p>
          <a:p>
            <a:r>
              <a:rPr lang="en-US" altLang="ko-KR" dirty="0"/>
              <a:t>• CVSD and SBC for audio codec</a:t>
            </a:r>
          </a:p>
          <a:p>
            <a:r>
              <a:rPr lang="en-US" altLang="ko-KR" dirty="0"/>
              <a:t>• Standard HCI based on SDIO/SPI/UART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76E61FD-6639-455D-BEAF-708DF4B21C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455188"/>
              </p:ext>
            </p:extLst>
          </p:nvPr>
        </p:nvGraphicFramePr>
        <p:xfrm>
          <a:off x="500236" y="4262207"/>
          <a:ext cx="4343400" cy="1828800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1469280098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723960057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177840273"/>
                    </a:ext>
                  </a:extLst>
                </a:gridCol>
              </a:tblGrid>
              <a:tr h="332261"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</a:rPr>
                        <a:t>클래스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</a:rPr>
                        <a:t>출력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</a:rPr>
                        <a:t>도달 거리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223674"/>
                  </a:ext>
                </a:extLst>
              </a:tr>
              <a:tr h="332261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Class 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100mW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100m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712750"/>
                  </a:ext>
                </a:extLst>
              </a:tr>
              <a:tr h="332261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Class 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2.5mW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10m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083332"/>
                  </a:ext>
                </a:extLst>
              </a:tr>
              <a:tr h="332261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Class 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1mW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59052"/>
                  </a:ext>
                </a:extLst>
              </a:tr>
              <a:tr h="332261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Class 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0.5mW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~0.5m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26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9950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474327" y="47748"/>
            <a:ext cx="4996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Bluetooth Serial to Serial </a:t>
            </a:r>
            <a:r>
              <a:rPr lang="ko-KR" altLang="en-US" sz="2400" dirty="0"/>
              <a:t>예제코드</a:t>
            </a:r>
            <a:endParaRPr lang="ko-KR" alt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598B3A-0EC6-48E4-B4C1-823E7109D0C5}"/>
              </a:ext>
            </a:extLst>
          </p:cNvPr>
          <p:cNvSpPr txBox="1"/>
          <p:nvPr/>
        </p:nvSpPr>
        <p:spPr>
          <a:xfrm>
            <a:off x="389899" y="6204373"/>
            <a:ext cx="10682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</a:t>
            </a:r>
            <a:r>
              <a:rPr lang="en-US" altLang="ko-KR" dirty="0" err="1">
                <a:solidFill>
                  <a:srgbClr val="0070C0"/>
                </a:solidFill>
              </a:rPr>
              <a:t>BlueTooth_serial_to_serial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※ </a:t>
            </a:r>
            <a:r>
              <a:rPr lang="ko-KR" altLang="en-US" dirty="0">
                <a:solidFill>
                  <a:srgbClr val="0070C0"/>
                </a:solidFill>
              </a:rPr>
              <a:t>통신테스트용 </a:t>
            </a:r>
            <a:r>
              <a:rPr lang="en-US" altLang="ko-KR" dirty="0">
                <a:solidFill>
                  <a:srgbClr val="0070C0"/>
                </a:solidFill>
              </a:rPr>
              <a:t>REALTERM</a:t>
            </a:r>
            <a:r>
              <a:rPr lang="ko-KR" altLang="en-US" dirty="0">
                <a:solidFill>
                  <a:srgbClr val="0070C0"/>
                </a:solidFill>
              </a:rPr>
              <a:t>은 옆의 주소에서 받을 수 있다</a:t>
            </a:r>
            <a:r>
              <a:rPr lang="en-US" altLang="ko-KR" dirty="0">
                <a:solidFill>
                  <a:srgbClr val="0070C0"/>
                </a:solidFill>
              </a:rPr>
              <a:t>. https://sourceforge.net/projects/realterm/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70E12C-F8A4-4CCC-BD9B-0BA7104E9184}"/>
              </a:ext>
            </a:extLst>
          </p:cNvPr>
          <p:cNvSpPr txBox="1"/>
          <p:nvPr/>
        </p:nvSpPr>
        <p:spPr>
          <a:xfrm>
            <a:off x="457554" y="521569"/>
            <a:ext cx="6676492" cy="56784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freertos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FreeRTOS.h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drv_gpio.h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BluetoothSerial.h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#if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defined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(CONFIG_BT_ENABLED) 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defined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(CONFIG_BLUEDROID_ENABLED)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#error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Bluetooth is not enabled! Please run `make 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menuconfig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 to and enable it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BluetoothSerial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SerialBT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init_gpio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SerialBT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"ESP32test"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//Bluetooth device name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"The device started, now you can pair it with 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bluetooth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available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SerialBT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RED_LED_TOGGLE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SerialBT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available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SerialBT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BLUE_LED_TOGGLE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GREEN_LED_TOGGLE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1714B744-F874-43D3-9A8F-F86F9CC639E9}"/>
              </a:ext>
            </a:extLst>
          </p:cNvPr>
          <p:cNvSpPr/>
          <p:nvPr/>
        </p:nvSpPr>
        <p:spPr>
          <a:xfrm flipH="1">
            <a:off x="3257721" y="4716246"/>
            <a:ext cx="3329345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Bluetooth</a:t>
            </a:r>
            <a:r>
              <a:rPr lang="ko-KR" altLang="en-US" sz="1400" dirty="0"/>
              <a:t>에서 </a:t>
            </a:r>
            <a:r>
              <a:rPr lang="ko-KR" altLang="en-US" sz="1400" dirty="0" err="1"/>
              <a:t>수신값을</a:t>
            </a:r>
            <a:r>
              <a:rPr lang="ko-KR" altLang="en-US" sz="1400" dirty="0"/>
              <a:t> </a:t>
            </a:r>
            <a:r>
              <a:rPr lang="en-US" altLang="ko-KR" sz="1400" dirty="0"/>
              <a:t>UART</a:t>
            </a:r>
            <a:r>
              <a:rPr lang="ko-KR" altLang="en-US" sz="1400" dirty="0"/>
              <a:t>로 전송</a:t>
            </a:r>
          </a:p>
        </p:txBody>
      </p: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58308AB0-CBAE-46DA-B2D5-1C1C0BA39235}"/>
              </a:ext>
            </a:extLst>
          </p:cNvPr>
          <p:cNvSpPr/>
          <p:nvPr/>
        </p:nvSpPr>
        <p:spPr>
          <a:xfrm flipH="1">
            <a:off x="3257722" y="4067184"/>
            <a:ext cx="3117677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UART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수신값을</a:t>
            </a:r>
            <a:r>
              <a:rPr lang="ko-KR" altLang="en-US" sz="1400" dirty="0"/>
              <a:t> </a:t>
            </a:r>
            <a:r>
              <a:rPr lang="en-US" altLang="ko-KR" sz="1400" dirty="0"/>
              <a:t>Bluetooth</a:t>
            </a:r>
            <a:r>
              <a:rPr lang="ko-KR" altLang="en-US" sz="1400" dirty="0"/>
              <a:t>로 전송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4AC3B9-6301-4C34-B218-11AD5B3CB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348" y="5390275"/>
            <a:ext cx="1897531" cy="61390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480C4D2-409D-4A45-9191-74A34E0F3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348" y="4372614"/>
            <a:ext cx="1738546" cy="9175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F1AE53-ED08-4A2D-B559-ADAFD328C08E}"/>
              </a:ext>
            </a:extLst>
          </p:cNvPr>
          <p:cNvSpPr txBox="1"/>
          <p:nvPr/>
        </p:nvSpPr>
        <p:spPr>
          <a:xfrm>
            <a:off x="7840132" y="978487"/>
            <a:ext cx="3742267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[env:esp32doit-devkit-v1]</a:t>
            </a:r>
          </a:p>
          <a:p>
            <a:r>
              <a:rPr lang="ko-KR" altLang="en-US" dirty="0" err="1">
                <a:solidFill>
                  <a:schemeClr val="bg1"/>
                </a:solidFill>
              </a:rPr>
              <a:t>platform</a:t>
            </a:r>
            <a:r>
              <a:rPr lang="ko-KR" altLang="en-US" dirty="0">
                <a:solidFill>
                  <a:schemeClr val="bg1"/>
                </a:solidFill>
              </a:rPr>
              <a:t> = espressif32</a:t>
            </a:r>
          </a:p>
          <a:p>
            <a:r>
              <a:rPr lang="ko-KR" altLang="en-US" dirty="0" err="1">
                <a:solidFill>
                  <a:schemeClr val="bg1"/>
                </a:solidFill>
              </a:rPr>
              <a:t>board</a:t>
            </a:r>
            <a:r>
              <a:rPr lang="ko-KR" altLang="en-US" dirty="0">
                <a:solidFill>
                  <a:schemeClr val="bg1"/>
                </a:solidFill>
              </a:rPr>
              <a:t> = esp32doit-devkit-v1</a:t>
            </a:r>
          </a:p>
          <a:p>
            <a:r>
              <a:rPr lang="ko-KR" altLang="en-US" dirty="0" err="1">
                <a:solidFill>
                  <a:schemeClr val="bg1"/>
                </a:solidFill>
              </a:rPr>
              <a:t>framework</a:t>
            </a:r>
            <a:r>
              <a:rPr lang="ko-KR" altLang="en-US" dirty="0">
                <a:solidFill>
                  <a:schemeClr val="bg1"/>
                </a:solidFill>
              </a:rPr>
              <a:t> = </a:t>
            </a:r>
            <a:r>
              <a:rPr lang="ko-KR" altLang="en-US" dirty="0" err="1">
                <a:solidFill>
                  <a:schemeClr val="bg1"/>
                </a:solidFill>
              </a:rPr>
              <a:t>arduino</a:t>
            </a:r>
            <a:endParaRPr lang="ko-KR" altLang="en-US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monitor_speed</a:t>
            </a:r>
            <a:r>
              <a:rPr lang="ko-KR" altLang="en-US" dirty="0">
                <a:solidFill>
                  <a:schemeClr val="bg1"/>
                </a:solidFill>
              </a:rPr>
              <a:t> = 115200</a:t>
            </a:r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EE757BB7-5EBF-4C27-9717-80ABB218A604}"/>
              </a:ext>
            </a:extLst>
          </p:cNvPr>
          <p:cNvSpPr/>
          <p:nvPr/>
        </p:nvSpPr>
        <p:spPr>
          <a:xfrm>
            <a:off x="8221369" y="2706054"/>
            <a:ext cx="1992937" cy="1065117"/>
          </a:xfrm>
          <a:prstGeom prst="wedgeRoundRectCallout">
            <a:avLst>
              <a:gd name="adj1" fmla="val 31485"/>
              <a:gd name="adj2" fmla="val -645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platformio.ini</a:t>
            </a:r>
            <a:r>
              <a:rPr lang="ko-KR" altLang="en-US" dirty="0"/>
              <a:t>에 파일에 추가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E580A39-286F-4001-AF6B-9B8A7742B812}"/>
              </a:ext>
            </a:extLst>
          </p:cNvPr>
          <p:cNvSpPr/>
          <p:nvPr/>
        </p:nvSpPr>
        <p:spPr>
          <a:xfrm>
            <a:off x="7840131" y="2126485"/>
            <a:ext cx="3742267" cy="3793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0292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11EA00BC-D8C0-40A8-B98C-E88BAA9A3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24" y="3521074"/>
            <a:ext cx="5124450" cy="30670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6B0DF07-CEB2-4BBB-A442-2A501452F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19" y="786354"/>
            <a:ext cx="2381250" cy="23622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2376666" y="-34842"/>
            <a:ext cx="628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Bluetooth Serial </a:t>
            </a:r>
            <a:r>
              <a:rPr lang="ko-KR" altLang="en-US" sz="2400" dirty="0"/>
              <a:t>테스트를 위한 </a:t>
            </a:r>
            <a:r>
              <a:rPr lang="en-US" altLang="ko-KR" sz="2400" dirty="0"/>
              <a:t>PC</a:t>
            </a:r>
            <a:r>
              <a:rPr lang="ko-KR" altLang="en-US" sz="2400" dirty="0"/>
              <a:t>설정 방법</a:t>
            </a:r>
            <a:endParaRPr lang="ko-KR" altLang="en-US" sz="24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DF8B8CD-D10B-4571-8242-A5140EEB1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6124" y="3478467"/>
            <a:ext cx="4588542" cy="1598331"/>
          </a:xfrm>
          <a:prstGeom prst="rect">
            <a:avLst/>
          </a:prstGeom>
        </p:spPr>
      </p:pic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0D0BC8DB-C66D-46A9-A406-14B99A1624E7}"/>
              </a:ext>
            </a:extLst>
          </p:cNvPr>
          <p:cNvSpPr/>
          <p:nvPr/>
        </p:nvSpPr>
        <p:spPr>
          <a:xfrm>
            <a:off x="7808504" y="5032611"/>
            <a:ext cx="3784600" cy="1320551"/>
          </a:xfrm>
          <a:prstGeom prst="wedgeRoundRectCallout">
            <a:avLst>
              <a:gd name="adj1" fmla="val 12927"/>
              <a:gd name="adj2" fmla="val -974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 </a:t>
            </a:r>
            <a:r>
              <a:rPr lang="en-US" altLang="ko-KR" dirty="0"/>
              <a:t>Bluetooth </a:t>
            </a:r>
            <a:r>
              <a:rPr lang="ko-KR" altLang="en-US" dirty="0"/>
              <a:t>옵션을 클릭하면 </a:t>
            </a:r>
            <a:r>
              <a:rPr lang="en-US" altLang="ko-KR" dirty="0"/>
              <a:t>Bluetooth </a:t>
            </a:r>
            <a:r>
              <a:rPr lang="ko-KR" altLang="en-US" dirty="0"/>
              <a:t>설정창이 열리며 </a:t>
            </a:r>
            <a:r>
              <a:rPr lang="en-US" altLang="ko-KR" dirty="0"/>
              <a:t>Bluetooth COM</a:t>
            </a:r>
            <a:r>
              <a:rPr lang="ko-KR" altLang="en-US" dirty="0"/>
              <a:t>포트를 확인할 수 있다</a:t>
            </a:r>
            <a:r>
              <a:rPr lang="en-US" altLang="ko-KR" dirty="0"/>
              <a:t>.(SPP</a:t>
            </a:r>
            <a:r>
              <a:rPr lang="ko-KR" altLang="en-US" dirty="0"/>
              <a:t>의 </a:t>
            </a:r>
            <a:r>
              <a:rPr lang="en-US" altLang="ko-KR" dirty="0"/>
              <a:t>COM</a:t>
            </a:r>
            <a:r>
              <a:rPr lang="ko-KR" altLang="en-US" dirty="0"/>
              <a:t>포트 번화확인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F4C4E2-3862-419B-B3DA-B79A3D5AF6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8474" y="923332"/>
            <a:ext cx="3599391" cy="20237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D7BB33-72B8-4BFE-8614-916C9A24EF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7865" y="955563"/>
            <a:ext cx="2409821" cy="202378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5BE842-64F5-4205-9FC0-6CD6D8460472}"/>
              </a:ext>
            </a:extLst>
          </p:cNvPr>
          <p:cNvSpPr/>
          <p:nvPr/>
        </p:nvSpPr>
        <p:spPr>
          <a:xfrm>
            <a:off x="68151" y="4897144"/>
            <a:ext cx="1540516" cy="4834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8DDF7B5-BFAE-4904-AD3D-2D1FC74B6AD8}"/>
              </a:ext>
            </a:extLst>
          </p:cNvPr>
          <p:cNvSpPr/>
          <p:nvPr/>
        </p:nvSpPr>
        <p:spPr>
          <a:xfrm>
            <a:off x="1899183" y="840409"/>
            <a:ext cx="310618" cy="2517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A2AFDC-8726-4241-B09D-ED9C654210FA}"/>
              </a:ext>
            </a:extLst>
          </p:cNvPr>
          <p:cNvSpPr/>
          <p:nvPr/>
        </p:nvSpPr>
        <p:spPr>
          <a:xfrm>
            <a:off x="8804731" y="1165113"/>
            <a:ext cx="2329935" cy="4318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말풍선: 모서리가 둥근 사각형 20">
            <a:extLst>
              <a:ext uri="{FF2B5EF4-FFF2-40B4-BE49-F238E27FC236}">
                <a16:creationId xmlns:a16="http://schemas.microsoft.com/office/drawing/2014/main" id="{52F2A9E9-9D35-4B4D-A6BC-CF8F68C5515F}"/>
              </a:ext>
            </a:extLst>
          </p:cNvPr>
          <p:cNvSpPr/>
          <p:nvPr/>
        </p:nvSpPr>
        <p:spPr>
          <a:xfrm>
            <a:off x="1193198" y="1477445"/>
            <a:ext cx="2972401" cy="1598331"/>
          </a:xfrm>
          <a:prstGeom prst="wedgeRoundRectCallout">
            <a:avLst>
              <a:gd name="adj1" fmla="val -18943"/>
              <a:gd name="adj2" fmla="val -724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화면 우측 하단의 블루투스 아이콘 클릭하여 </a:t>
            </a:r>
            <a:r>
              <a:rPr lang="en-US" altLang="ko-KR" dirty="0"/>
              <a:t>Bluetooth </a:t>
            </a:r>
            <a:r>
              <a:rPr lang="ko-KR" altLang="en-US" dirty="0"/>
              <a:t>장치추가 클릭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80223D6-B9C7-45EF-8CF2-019170EEA7B0}"/>
              </a:ext>
            </a:extLst>
          </p:cNvPr>
          <p:cNvSpPr/>
          <p:nvPr/>
        </p:nvSpPr>
        <p:spPr>
          <a:xfrm>
            <a:off x="4395859" y="1644868"/>
            <a:ext cx="668867" cy="7620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12E110E-B39D-412E-98A7-61DBFC89EC52}"/>
              </a:ext>
            </a:extLst>
          </p:cNvPr>
          <p:cNvSpPr/>
          <p:nvPr/>
        </p:nvSpPr>
        <p:spPr>
          <a:xfrm>
            <a:off x="5419300" y="1503422"/>
            <a:ext cx="2329935" cy="431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57AFAE8-F1FA-47D6-ACD2-9F5351024E4C}"/>
              </a:ext>
            </a:extLst>
          </p:cNvPr>
          <p:cNvSpPr/>
          <p:nvPr/>
        </p:nvSpPr>
        <p:spPr>
          <a:xfrm>
            <a:off x="9396957" y="4205665"/>
            <a:ext cx="1253067" cy="181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CE8484A-5F9A-4F35-9753-1A9803ED5BF9}"/>
              </a:ext>
            </a:extLst>
          </p:cNvPr>
          <p:cNvSpPr/>
          <p:nvPr/>
        </p:nvSpPr>
        <p:spPr>
          <a:xfrm>
            <a:off x="6584267" y="4631488"/>
            <a:ext cx="2077133" cy="1775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7E0D1F53-B7B2-4658-9D6B-53B10271548A}"/>
              </a:ext>
            </a:extLst>
          </p:cNvPr>
          <p:cNvSpPr/>
          <p:nvPr/>
        </p:nvSpPr>
        <p:spPr>
          <a:xfrm rot="8194616">
            <a:off x="8609175" y="4212313"/>
            <a:ext cx="606279" cy="52189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id="{9E5D878D-B435-4E69-BEEB-1BCD7807ABAA}"/>
              </a:ext>
            </a:extLst>
          </p:cNvPr>
          <p:cNvSpPr/>
          <p:nvPr/>
        </p:nvSpPr>
        <p:spPr>
          <a:xfrm>
            <a:off x="1826344" y="5017088"/>
            <a:ext cx="2449323" cy="1143127"/>
          </a:xfrm>
          <a:prstGeom prst="wedgeRoundRectCallout">
            <a:avLst>
              <a:gd name="adj1" fmla="val -58536"/>
              <a:gd name="adj2" fmla="val -454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클릭하여 선택하여 장치를 추가한다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48905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474327" y="47748"/>
            <a:ext cx="5188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Bluetooth Serial </a:t>
            </a:r>
            <a:r>
              <a:rPr lang="ko-KR" altLang="en-US" sz="2400" dirty="0" err="1"/>
              <a:t>온습도</a:t>
            </a:r>
            <a:r>
              <a:rPr lang="ko-KR" altLang="en-US" sz="2400" dirty="0"/>
              <a:t> 측정값 전송</a:t>
            </a:r>
            <a:endParaRPr lang="ko-KR" alt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598B3A-0EC6-48E4-B4C1-823E7109D0C5}"/>
              </a:ext>
            </a:extLst>
          </p:cNvPr>
          <p:cNvSpPr txBox="1"/>
          <p:nvPr/>
        </p:nvSpPr>
        <p:spPr>
          <a:xfrm>
            <a:off x="457554" y="6369324"/>
            <a:ext cx="9050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</a:t>
            </a:r>
            <a:r>
              <a:rPr lang="en-US" altLang="ko-KR" dirty="0" err="1">
                <a:solidFill>
                  <a:srgbClr val="0070C0"/>
                </a:solidFill>
              </a:rPr>
              <a:t>BlueTooth_serial_measuring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  <a:endParaRPr lang="en-US" altLang="ko-KR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70E12C-F8A4-4CCC-BD9B-0BA7104E9184}"/>
              </a:ext>
            </a:extLst>
          </p:cNvPr>
          <p:cNvSpPr txBox="1"/>
          <p:nvPr/>
        </p:nvSpPr>
        <p:spPr>
          <a:xfrm>
            <a:off x="457554" y="521569"/>
            <a:ext cx="6676492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freertos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FreeRTOS.h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drv_gpio.h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BluetoothSerial.h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"drv_sht21.h"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#if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defined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(CONFIG_BT_ENABLED) 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defined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(CONFIG_BLUEDROID_ENABLED)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#error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Bluetooth is not enabled! Please run `make 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menuconfig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 to and enable it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BluetoothSerial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SerialBT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init_gpio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sht21_init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SCL_PIN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SDA_PIN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SerialBT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"ESP32test"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//Bluetooth device name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"The device started, now you can pair it with 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bluetooth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temp_humi_Measure_Handler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&amp;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GREEN_LED_TOGGLE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sprintf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"temp=%4.2f, 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=%2.2fr</a:t>
            </a:r>
            <a:r>
              <a:rPr lang="en-US" altLang="ko-K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\r\</a:t>
            </a:r>
            <a:r>
              <a:rPr lang="en-US" altLang="ko-K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SerialBT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</p:txBody>
      </p:sp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1714B744-F874-43D3-9A8F-F86F9CC639E9}"/>
              </a:ext>
            </a:extLst>
          </p:cNvPr>
          <p:cNvSpPr/>
          <p:nvPr/>
        </p:nvSpPr>
        <p:spPr>
          <a:xfrm flipH="1">
            <a:off x="3257721" y="5340661"/>
            <a:ext cx="3811945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온습도</a:t>
            </a:r>
            <a:r>
              <a:rPr lang="ko-KR" altLang="en-US" sz="1400" dirty="0"/>
              <a:t> 값이 측정되면 </a:t>
            </a:r>
            <a:r>
              <a:rPr lang="en-US" altLang="ko-KR" sz="1400" dirty="0"/>
              <a:t>Bluetooth</a:t>
            </a:r>
            <a:r>
              <a:rPr lang="ko-KR" altLang="en-US" sz="1400" dirty="0"/>
              <a:t>로 전송</a:t>
            </a:r>
          </a:p>
        </p:txBody>
      </p:sp>
    </p:spTree>
    <p:extLst>
      <p:ext uri="{BB962C8B-B14F-4D97-AF65-F5344CB8AC3E}">
        <p14:creationId xmlns:p14="http://schemas.microsoft.com/office/powerpoint/2010/main" val="28113673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68D4A0E-3555-4C6A-AEEA-8CC55758F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40" y="4303064"/>
            <a:ext cx="3130728" cy="202376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848309" y="0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 </a:t>
            </a:r>
            <a:r>
              <a:rPr lang="ko-KR" altLang="en-US" sz="2400" dirty="0"/>
              <a:t>스마트폰 </a:t>
            </a:r>
            <a:r>
              <a:rPr lang="ko-KR" altLang="en-US" sz="2400" dirty="0" err="1"/>
              <a:t>어플에서</a:t>
            </a:r>
            <a:r>
              <a:rPr lang="ko-KR" altLang="en-US" sz="2400" dirty="0"/>
              <a:t> 연결</a:t>
            </a:r>
            <a:endParaRPr lang="ko-KR" altLang="en-US" sz="24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7A6D08-6862-42BF-965A-5CC3687CC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645" y="1142651"/>
            <a:ext cx="3114664" cy="241334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2EC3DB7-AA8A-4972-BB3C-BDBB07F4F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7827" y="4303064"/>
            <a:ext cx="2487056" cy="233599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AB8FC86-247C-4208-B948-87DEB15CC7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6373" y="1236661"/>
            <a:ext cx="1776383" cy="18424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9A076D8-FCCA-4DA9-9113-56232C4A29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8929" y="1198429"/>
            <a:ext cx="2540038" cy="23632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B29F5DB-F922-432E-B921-1CE269EEA0D9}"/>
              </a:ext>
            </a:extLst>
          </p:cNvPr>
          <p:cNvSpPr txBox="1"/>
          <p:nvPr/>
        </p:nvSpPr>
        <p:spPr>
          <a:xfrm>
            <a:off x="314803" y="766993"/>
            <a:ext cx="1156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ko-KR" alt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스마트폰 </a:t>
            </a:r>
            <a:r>
              <a:rPr lang="en-US" altLang="ko-K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Serial Bluetooth </a:t>
            </a:r>
            <a:r>
              <a:rPr lang="ko-KR" alt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어플로 </a:t>
            </a:r>
            <a:r>
              <a:rPr lang="en-US" altLang="ko-K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ESP32</a:t>
            </a:r>
            <a:r>
              <a:rPr lang="ko-KR" alt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와 연결하여 측정값의 확인을 하였다</a:t>
            </a:r>
            <a:r>
              <a:rPr lang="en-US" altLang="ko-K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6D4C7520-4323-4DF5-96F5-472511E09A1C}"/>
              </a:ext>
            </a:extLst>
          </p:cNvPr>
          <p:cNvSpPr/>
          <p:nvPr/>
        </p:nvSpPr>
        <p:spPr>
          <a:xfrm>
            <a:off x="838409" y="2477470"/>
            <a:ext cx="3114664" cy="1146264"/>
          </a:xfrm>
          <a:prstGeom prst="wedgeRoundRectCallout">
            <a:avLst>
              <a:gd name="adj1" fmla="val -18943"/>
              <a:gd name="adj2" fmla="val -724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Serial Bluetooth </a:t>
            </a:r>
            <a:r>
              <a:rPr lang="ko-KR" altLang="en-US" dirty="0" err="1"/>
              <a:t>어플중에서</a:t>
            </a:r>
            <a:r>
              <a:rPr lang="ko-KR" altLang="en-US" dirty="0"/>
              <a:t> 하나를 선택하여 설치</a:t>
            </a: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D1324EEB-624E-46E8-BC1C-8D6EEDE6DA44}"/>
              </a:ext>
            </a:extLst>
          </p:cNvPr>
          <p:cNvSpPr/>
          <p:nvPr/>
        </p:nvSpPr>
        <p:spPr>
          <a:xfrm>
            <a:off x="4395859" y="1644868"/>
            <a:ext cx="668867" cy="7620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말풍선: 모서리가 둥근 사각형 29">
            <a:extLst>
              <a:ext uri="{FF2B5EF4-FFF2-40B4-BE49-F238E27FC236}">
                <a16:creationId xmlns:a16="http://schemas.microsoft.com/office/drawing/2014/main" id="{8C4BB368-F039-41E2-BD24-03C4A11A3FF2}"/>
              </a:ext>
            </a:extLst>
          </p:cNvPr>
          <p:cNvSpPr/>
          <p:nvPr/>
        </p:nvSpPr>
        <p:spPr>
          <a:xfrm>
            <a:off x="4638913" y="3249117"/>
            <a:ext cx="3130727" cy="894598"/>
          </a:xfrm>
          <a:prstGeom prst="wedgeRoundRectCallout">
            <a:avLst>
              <a:gd name="adj1" fmla="val -18943"/>
              <a:gd name="adj2" fmla="val -724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블루투스 장치를 검색하여 </a:t>
            </a:r>
            <a:r>
              <a:rPr lang="en-US" altLang="ko-KR" dirty="0"/>
              <a:t>ESP32</a:t>
            </a:r>
            <a:r>
              <a:rPr lang="ko-KR" altLang="en-US" dirty="0"/>
              <a:t>를 </a:t>
            </a:r>
            <a:r>
              <a:rPr lang="ko-KR" altLang="en-US" dirty="0" err="1"/>
              <a:t>페어링</a:t>
            </a:r>
            <a:endParaRPr lang="ko-KR" altLang="en-US" dirty="0"/>
          </a:p>
        </p:txBody>
      </p:sp>
      <p:sp>
        <p:nvSpPr>
          <p:cNvPr id="31" name="말풍선: 모서리가 둥근 사각형 30">
            <a:extLst>
              <a:ext uri="{FF2B5EF4-FFF2-40B4-BE49-F238E27FC236}">
                <a16:creationId xmlns:a16="http://schemas.microsoft.com/office/drawing/2014/main" id="{59C51635-5D45-499C-A312-B15F5884E82D}"/>
              </a:ext>
            </a:extLst>
          </p:cNvPr>
          <p:cNvSpPr/>
          <p:nvPr/>
        </p:nvSpPr>
        <p:spPr>
          <a:xfrm>
            <a:off x="10016067" y="2157892"/>
            <a:ext cx="1909073" cy="1271108"/>
          </a:xfrm>
          <a:prstGeom prst="wedgeRoundRectCallout">
            <a:avLst>
              <a:gd name="adj1" fmla="val -106755"/>
              <a:gd name="adj2" fmla="val 114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어플을 </a:t>
            </a:r>
            <a:r>
              <a:rPr lang="ko-KR" altLang="en-US" dirty="0" err="1"/>
              <a:t>실생시켜</a:t>
            </a:r>
            <a:r>
              <a:rPr lang="ko-KR" altLang="en-US" dirty="0"/>
              <a:t> 디바이스를 선택</a:t>
            </a:r>
          </a:p>
        </p:txBody>
      </p:sp>
      <p:sp>
        <p:nvSpPr>
          <p:cNvPr id="32" name="말풍선: 모서리가 둥근 사각형 31">
            <a:extLst>
              <a:ext uri="{FF2B5EF4-FFF2-40B4-BE49-F238E27FC236}">
                <a16:creationId xmlns:a16="http://schemas.microsoft.com/office/drawing/2014/main" id="{D2CFED78-BC1E-4804-BC4D-7C213CBCB88C}"/>
              </a:ext>
            </a:extLst>
          </p:cNvPr>
          <p:cNvSpPr/>
          <p:nvPr/>
        </p:nvSpPr>
        <p:spPr>
          <a:xfrm>
            <a:off x="3179135" y="5074708"/>
            <a:ext cx="2019398" cy="703288"/>
          </a:xfrm>
          <a:prstGeom prst="wedgeRoundRectCallout">
            <a:avLst>
              <a:gd name="adj1" fmla="val -93450"/>
              <a:gd name="adj2" fmla="val -211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ESP32</a:t>
            </a:r>
            <a:r>
              <a:rPr lang="ko-KR" altLang="en-US" dirty="0"/>
              <a:t>를 선택</a:t>
            </a: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B19FA328-BAF8-4678-B087-4F7B8C583E78}"/>
              </a:ext>
            </a:extLst>
          </p:cNvPr>
          <p:cNvSpPr/>
          <p:nvPr/>
        </p:nvSpPr>
        <p:spPr>
          <a:xfrm>
            <a:off x="7435206" y="1776892"/>
            <a:ext cx="668867" cy="7620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41241776-D5F6-4107-A5EF-651093144F5A}"/>
              </a:ext>
            </a:extLst>
          </p:cNvPr>
          <p:cNvSpPr/>
          <p:nvPr/>
        </p:nvSpPr>
        <p:spPr>
          <a:xfrm>
            <a:off x="5875585" y="5045352"/>
            <a:ext cx="668867" cy="7620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말풍선: 모서리가 둥근 사각형 34">
            <a:extLst>
              <a:ext uri="{FF2B5EF4-FFF2-40B4-BE49-F238E27FC236}">
                <a16:creationId xmlns:a16="http://schemas.microsoft.com/office/drawing/2014/main" id="{AD549013-D0E4-4230-9894-634310F808B6}"/>
              </a:ext>
            </a:extLst>
          </p:cNvPr>
          <p:cNvSpPr/>
          <p:nvPr/>
        </p:nvSpPr>
        <p:spPr>
          <a:xfrm>
            <a:off x="9824430" y="4790797"/>
            <a:ext cx="1909073" cy="1677735"/>
          </a:xfrm>
          <a:prstGeom prst="wedgeRoundRectCallout">
            <a:avLst>
              <a:gd name="adj1" fmla="val -106755"/>
              <a:gd name="adj2" fmla="val 114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터미널을 확인하면 </a:t>
            </a:r>
            <a:r>
              <a:rPr lang="ko-KR" altLang="en-US" dirty="0" err="1"/>
              <a:t>온습도</a:t>
            </a:r>
            <a:r>
              <a:rPr lang="ko-KR" altLang="en-US" dirty="0"/>
              <a:t> 값을 측정하여 블루투스로 수신하는 것을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46792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924130" y="209254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WIFI</a:t>
            </a:r>
            <a:endParaRPr lang="ko-KR" alt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62E81A-1833-4B21-B401-97DEF3D395F1}"/>
              </a:ext>
            </a:extLst>
          </p:cNvPr>
          <p:cNvSpPr txBox="1"/>
          <p:nvPr/>
        </p:nvSpPr>
        <p:spPr>
          <a:xfrm>
            <a:off x="500236" y="6323570"/>
            <a:ext cx="7813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ESP32</a:t>
            </a:r>
            <a:r>
              <a:rPr lang="ko-KR" altLang="en-US" dirty="0">
                <a:solidFill>
                  <a:srgbClr val="0070C0"/>
                </a:solidFill>
              </a:rPr>
              <a:t>의 </a:t>
            </a:r>
            <a:r>
              <a:rPr lang="en-US" altLang="ko-KR" dirty="0">
                <a:solidFill>
                  <a:srgbClr val="0070C0"/>
                </a:solidFill>
              </a:rPr>
              <a:t>WIFI</a:t>
            </a:r>
            <a:r>
              <a:rPr lang="ko-KR" altLang="en-US" dirty="0">
                <a:solidFill>
                  <a:srgbClr val="0070C0"/>
                </a:solidFill>
              </a:rPr>
              <a:t>와 </a:t>
            </a:r>
            <a:r>
              <a:rPr lang="en-US" altLang="ko-KR" dirty="0" err="1">
                <a:solidFill>
                  <a:srgbClr val="0070C0"/>
                </a:solidFill>
              </a:rPr>
              <a:t>BlueTooth</a:t>
            </a:r>
            <a:r>
              <a:rPr lang="ko-KR" altLang="en-US" dirty="0">
                <a:solidFill>
                  <a:srgbClr val="0070C0"/>
                </a:solidFill>
              </a:rPr>
              <a:t>를 동시에 사용이 가능하나 개발이 까다롭다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2FC5D-7FC5-4E97-A625-F52E7A422D1D}"/>
              </a:ext>
            </a:extLst>
          </p:cNvPr>
          <p:cNvSpPr txBox="1"/>
          <p:nvPr/>
        </p:nvSpPr>
        <p:spPr>
          <a:xfrm>
            <a:off x="280138" y="667512"/>
            <a:ext cx="8592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ESP32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의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WIFI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사양</a:t>
            </a:r>
            <a:endParaRPr lang="en-US" altLang="ko-KR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• </a:t>
            </a:r>
            <a:r>
              <a:rPr lang="en-US" altLang="ko-KR" dirty="0"/>
              <a:t>802.11 b/g/n (802.11n up to 150 Mbps) </a:t>
            </a:r>
            <a:endParaRPr lang="en-US" altLang="ko-KR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• </a:t>
            </a:r>
            <a:r>
              <a:rPr lang="en-US" altLang="ko-KR" dirty="0"/>
              <a:t>2.4 GHz ~ 2.5 GHz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• </a:t>
            </a:r>
            <a:r>
              <a:rPr lang="en-US" altLang="ko-KR" dirty="0"/>
              <a:t>+12 dBm transmitting power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819015C-8391-4B51-BA6D-2CECE4683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38" y="1667933"/>
            <a:ext cx="10739167" cy="43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188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46D6714-E31D-4B34-817D-EE399B74C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584" y="768955"/>
            <a:ext cx="9073661" cy="56774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CD1467-A197-4E06-B673-066BD283EE06}"/>
              </a:ext>
            </a:extLst>
          </p:cNvPr>
          <p:cNvSpPr txBox="1"/>
          <p:nvPr/>
        </p:nvSpPr>
        <p:spPr>
          <a:xfrm>
            <a:off x="2831503" y="180729"/>
            <a:ext cx="669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SEOIL UNIVERSITY ESP32</a:t>
            </a:r>
            <a:r>
              <a:rPr lang="ko-KR" altLang="en-US" sz="2400" dirty="0"/>
              <a:t> </a:t>
            </a:r>
            <a:r>
              <a:rPr lang="en-US" altLang="ko-KR" sz="2400" dirty="0"/>
              <a:t>BOARD  V1.0 </a:t>
            </a:r>
            <a:r>
              <a:rPr lang="ko-KR" altLang="en-US" sz="2400" dirty="0"/>
              <a:t>회로도</a:t>
            </a:r>
          </a:p>
        </p:txBody>
      </p:sp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7009810F-F64F-4F4F-B1D2-C0B54E12479A}"/>
              </a:ext>
            </a:extLst>
          </p:cNvPr>
          <p:cNvSpPr/>
          <p:nvPr/>
        </p:nvSpPr>
        <p:spPr>
          <a:xfrm>
            <a:off x="9255065" y="1781909"/>
            <a:ext cx="2466359" cy="1169054"/>
          </a:xfrm>
          <a:prstGeom prst="wedgeRoundRectCallout">
            <a:avLst>
              <a:gd name="adj1" fmla="val -62124"/>
              <a:gd name="adj2" fmla="val 530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V1.0 PCB</a:t>
            </a:r>
            <a:r>
              <a:rPr lang="ko-KR" altLang="en-US" dirty="0"/>
              <a:t>는 </a:t>
            </a:r>
            <a:r>
              <a:rPr lang="en-US" altLang="ko-KR" dirty="0"/>
              <a:t> PATTERN MISS</a:t>
            </a:r>
            <a:r>
              <a:rPr lang="ko-KR" altLang="en-US" dirty="0"/>
              <a:t>로 사용불가</a:t>
            </a:r>
          </a:p>
        </p:txBody>
      </p:sp>
    </p:spTree>
    <p:extLst>
      <p:ext uri="{BB962C8B-B14F-4D97-AF65-F5344CB8AC3E}">
        <p14:creationId xmlns:p14="http://schemas.microsoft.com/office/powerpoint/2010/main" val="24628104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4938838-1177-4BE0-B599-A6F7218C8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43" y="5003800"/>
            <a:ext cx="6783237" cy="120057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201711" y="36604"/>
            <a:ext cx="3911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WIFI HELLO WEB SERVER</a:t>
            </a:r>
            <a:endParaRPr lang="ko-KR" alt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598B3A-0EC6-48E4-B4C1-823E7109D0C5}"/>
              </a:ext>
            </a:extLst>
          </p:cNvPr>
          <p:cNvSpPr txBox="1"/>
          <p:nvPr/>
        </p:nvSpPr>
        <p:spPr>
          <a:xfrm>
            <a:off x="389899" y="6204373"/>
            <a:ext cx="7541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</a:t>
            </a:r>
            <a:r>
              <a:rPr lang="en-US" altLang="ko-KR" dirty="0" err="1">
                <a:solidFill>
                  <a:srgbClr val="0070C0"/>
                </a:solidFill>
              </a:rPr>
              <a:t>helloServer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  <a:endParaRPr lang="en-US" altLang="ko-KR" dirty="0">
              <a:solidFill>
                <a:srgbClr val="0070C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E60046-2959-4828-813E-22189C2787E5}"/>
              </a:ext>
            </a:extLst>
          </p:cNvPr>
          <p:cNvSpPr txBox="1"/>
          <p:nvPr/>
        </p:nvSpPr>
        <p:spPr>
          <a:xfrm>
            <a:off x="314803" y="563793"/>
            <a:ext cx="1156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ESP32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로 간단히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WEBSERV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를 구축하고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“hello from esp32!”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출력해보자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0DFF44-B795-41A7-8F00-D8A9CA3E9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409" y="2152650"/>
            <a:ext cx="3688829" cy="1530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1803BF1-0580-4042-846E-5CE954EA176F}"/>
              </a:ext>
            </a:extLst>
          </p:cNvPr>
          <p:cNvSpPr/>
          <p:nvPr/>
        </p:nvSpPr>
        <p:spPr>
          <a:xfrm>
            <a:off x="7708409" y="1610303"/>
            <a:ext cx="3234266" cy="3556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웹 브라우저로 확인한 결과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573593-48AA-4E7B-B9E9-5F42A1428DE6}"/>
              </a:ext>
            </a:extLst>
          </p:cNvPr>
          <p:cNvSpPr txBox="1"/>
          <p:nvPr/>
        </p:nvSpPr>
        <p:spPr>
          <a:xfrm>
            <a:off x="511443" y="1199833"/>
            <a:ext cx="6676492" cy="34778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WiFi.h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WiFiClient.h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WebServer.h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ESPmDNS.h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ssid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"guest"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lstarguest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WebServer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handleRoot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"text/plain"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 from esp32!"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이하 생략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화살표: 오각형 19">
            <a:extLst>
              <a:ext uri="{FF2B5EF4-FFF2-40B4-BE49-F238E27FC236}">
                <a16:creationId xmlns:a16="http://schemas.microsoft.com/office/drawing/2014/main" id="{53ADB80E-2CFA-4840-B701-C8931EB927CE}"/>
              </a:ext>
            </a:extLst>
          </p:cNvPr>
          <p:cNvSpPr/>
          <p:nvPr/>
        </p:nvSpPr>
        <p:spPr>
          <a:xfrm flipH="1">
            <a:off x="3096299" y="1975535"/>
            <a:ext cx="2639508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WIFI SSID </a:t>
            </a:r>
            <a:r>
              <a:rPr lang="ko-KR" altLang="en-US" sz="1400" dirty="0"/>
              <a:t>입력</a:t>
            </a:r>
          </a:p>
        </p:txBody>
      </p:sp>
      <p:sp>
        <p:nvSpPr>
          <p:cNvPr id="21" name="화살표: 오각형 20">
            <a:extLst>
              <a:ext uri="{FF2B5EF4-FFF2-40B4-BE49-F238E27FC236}">
                <a16:creationId xmlns:a16="http://schemas.microsoft.com/office/drawing/2014/main" id="{6AF44EF2-6913-4907-8D7A-2A985AC8A3F9}"/>
              </a:ext>
            </a:extLst>
          </p:cNvPr>
          <p:cNvSpPr/>
          <p:nvPr/>
        </p:nvSpPr>
        <p:spPr>
          <a:xfrm flipH="1">
            <a:off x="3316433" y="2267132"/>
            <a:ext cx="2639508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WIFI PASS WORD </a:t>
            </a:r>
            <a:r>
              <a:rPr lang="ko-KR" altLang="en-US" sz="1400" dirty="0"/>
              <a:t>입력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E4B9AD0-D8C4-4141-9DE4-182E42490B15}"/>
              </a:ext>
            </a:extLst>
          </p:cNvPr>
          <p:cNvSpPr/>
          <p:nvPr/>
        </p:nvSpPr>
        <p:spPr>
          <a:xfrm>
            <a:off x="511443" y="5177797"/>
            <a:ext cx="2378070" cy="2710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각형 26">
            <a:extLst>
              <a:ext uri="{FF2B5EF4-FFF2-40B4-BE49-F238E27FC236}">
                <a16:creationId xmlns:a16="http://schemas.microsoft.com/office/drawing/2014/main" id="{31ECE3AF-C570-45CE-98AD-6067FCA358E4}"/>
              </a:ext>
            </a:extLst>
          </p:cNvPr>
          <p:cNvSpPr/>
          <p:nvPr/>
        </p:nvSpPr>
        <p:spPr>
          <a:xfrm flipH="1">
            <a:off x="2901565" y="5237829"/>
            <a:ext cx="4405167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WIFI</a:t>
            </a:r>
            <a:r>
              <a:rPr lang="ko-KR" altLang="en-US" sz="1400" dirty="0"/>
              <a:t>가 접속된 상태와 내부 </a:t>
            </a:r>
            <a:r>
              <a:rPr lang="en-US" altLang="ko-KR" sz="1400" dirty="0"/>
              <a:t>IP</a:t>
            </a:r>
            <a:r>
              <a:rPr lang="ko-KR" altLang="en-US" sz="1400" dirty="0"/>
              <a:t>를 알 수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488978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3439A7F-5386-45ED-BF78-4627F9034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43" y="4660141"/>
            <a:ext cx="2074476" cy="157746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201711" y="36604"/>
            <a:ext cx="4043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SIMPLE WIFI WEB SERVER</a:t>
            </a:r>
            <a:endParaRPr lang="ko-KR" alt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598B3A-0EC6-48E4-B4C1-823E7109D0C5}"/>
              </a:ext>
            </a:extLst>
          </p:cNvPr>
          <p:cNvSpPr txBox="1"/>
          <p:nvPr/>
        </p:nvSpPr>
        <p:spPr>
          <a:xfrm>
            <a:off x="381432" y="6294207"/>
            <a:ext cx="8070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</a:t>
            </a:r>
            <a:r>
              <a:rPr lang="en-US" altLang="ko-KR" dirty="0" err="1">
                <a:solidFill>
                  <a:srgbClr val="0070C0"/>
                </a:solidFill>
              </a:rPr>
              <a:t>Simple_WifiServer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  <a:endParaRPr lang="en-US" altLang="ko-KR" dirty="0">
              <a:solidFill>
                <a:srgbClr val="0070C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E60046-2959-4828-813E-22189C2787E5}"/>
              </a:ext>
            </a:extLst>
          </p:cNvPr>
          <p:cNvSpPr txBox="1"/>
          <p:nvPr/>
        </p:nvSpPr>
        <p:spPr>
          <a:xfrm>
            <a:off x="314803" y="563793"/>
            <a:ext cx="1156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ESP32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로 간단히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WEBSERV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를 구축하고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“hello from esp32!”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출력해보자</a:t>
            </a:r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1803BF1-0580-4042-846E-5CE954EA176F}"/>
              </a:ext>
            </a:extLst>
          </p:cNvPr>
          <p:cNvSpPr/>
          <p:nvPr/>
        </p:nvSpPr>
        <p:spPr>
          <a:xfrm>
            <a:off x="7708409" y="1610303"/>
            <a:ext cx="3234266" cy="3556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웹 브라우저로 확인한 결과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573593-48AA-4E7B-B9E9-5F42A1428DE6}"/>
              </a:ext>
            </a:extLst>
          </p:cNvPr>
          <p:cNvSpPr txBox="1"/>
          <p:nvPr/>
        </p:nvSpPr>
        <p:spPr>
          <a:xfrm>
            <a:off x="511443" y="1199833"/>
            <a:ext cx="6676492" cy="330859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WiFi.h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drv_gpio.h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ssid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=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"guest"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lstarguest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WiFiServer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init_gpio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    </a:t>
            </a:r>
            <a:r>
              <a:rPr lang="en-US" altLang="ko-KR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(5, OUTPUT);      // set the LED pin mode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이하 생략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화살표: 오각형 19">
            <a:extLst>
              <a:ext uri="{FF2B5EF4-FFF2-40B4-BE49-F238E27FC236}">
                <a16:creationId xmlns:a16="http://schemas.microsoft.com/office/drawing/2014/main" id="{53ADB80E-2CFA-4840-B701-C8931EB927CE}"/>
              </a:ext>
            </a:extLst>
          </p:cNvPr>
          <p:cNvSpPr/>
          <p:nvPr/>
        </p:nvSpPr>
        <p:spPr>
          <a:xfrm flipH="1">
            <a:off x="3316433" y="1674492"/>
            <a:ext cx="2639508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WIFI SSID </a:t>
            </a:r>
            <a:r>
              <a:rPr lang="ko-KR" altLang="en-US" sz="1400" dirty="0"/>
              <a:t>입력</a:t>
            </a:r>
          </a:p>
        </p:txBody>
      </p:sp>
      <p:sp>
        <p:nvSpPr>
          <p:cNvPr id="21" name="화살표: 오각형 20">
            <a:extLst>
              <a:ext uri="{FF2B5EF4-FFF2-40B4-BE49-F238E27FC236}">
                <a16:creationId xmlns:a16="http://schemas.microsoft.com/office/drawing/2014/main" id="{6AF44EF2-6913-4907-8D7A-2A985AC8A3F9}"/>
              </a:ext>
            </a:extLst>
          </p:cNvPr>
          <p:cNvSpPr/>
          <p:nvPr/>
        </p:nvSpPr>
        <p:spPr>
          <a:xfrm flipH="1">
            <a:off x="3316433" y="1923134"/>
            <a:ext cx="2639508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WIFI PASS WORD </a:t>
            </a:r>
            <a:r>
              <a:rPr lang="ko-KR" altLang="en-US" sz="1400" dirty="0"/>
              <a:t>입력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E4B9AD0-D8C4-4141-9DE4-182E42490B15}"/>
              </a:ext>
            </a:extLst>
          </p:cNvPr>
          <p:cNvSpPr/>
          <p:nvPr/>
        </p:nvSpPr>
        <p:spPr>
          <a:xfrm>
            <a:off x="511443" y="5313335"/>
            <a:ext cx="2378070" cy="2710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오각형 26">
            <a:extLst>
              <a:ext uri="{FF2B5EF4-FFF2-40B4-BE49-F238E27FC236}">
                <a16:creationId xmlns:a16="http://schemas.microsoft.com/office/drawing/2014/main" id="{31ECE3AF-C570-45CE-98AD-6067FCA358E4}"/>
              </a:ext>
            </a:extLst>
          </p:cNvPr>
          <p:cNvSpPr/>
          <p:nvPr/>
        </p:nvSpPr>
        <p:spPr>
          <a:xfrm flipH="1">
            <a:off x="2889513" y="5313335"/>
            <a:ext cx="4405167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WIFI</a:t>
            </a:r>
            <a:r>
              <a:rPr lang="ko-KR" altLang="en-US" sz="1400" dirty="0"/>
              <a:t>가 접속된 상태와 내부 </a:t>
            </a:r>
            <a:r>
              <a:rPr lang="en-US" altLang="ko-KR" sz="1400" dirty="0"/>
              <a:t>IP</a:t>
            </a:r>
            <a:r>
              <a:rPr lang="ko-KR" altLang="en-US" sz="1400" dirty="0"/>
              <a:t>를 알 수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3C532B-1F58-43F5-8759-7C84589FF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4174" y="2130210"/>
            <a:ext cx="4030145" cy="11971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D68EA260-A64D-48C8-A2EF-27B7AFC272D1}"/>
              </a:ext>
            </a:extLst>
          </p:cNvPr>
          <p:cNvSpPr/>
          <p:nvPr/>
        </p:nvSpPr>
        <p:spPr>
          <a:xfrm>
            <a:off x="7421289" y="3819898"/>
            <a:ext cx="4013734" cy="1072199"/>
          </a:xfrm>
          <a:prstGeom prst="wedgeRoundRectCallout">
            <a:avLst>
              <a:gd name="adj1" fmla="val -23670"/>
              <a:gd name="adj2" fmla="val -1143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웹페이지에서 클릭 시 </a:t>
            </a:r>
            <a:r>
              <a:rPr lang="en-US" altLang="ko-KR" dirty="0"/>
              <a:t>GREEN LED</a:t>
            </a:r>
            <a:r>
              <a:rPr lang="ko-KR" altLang="en-US" dirty="0"/>
              <a:t>를 켜고 끌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98175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2515911" y="21374"/>
            <a:ext cx="5857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WIFI ACCESS POINT WEB SERVER </a:t>
            </a:r>
            <a:r>
              <a:rPr lang="ko-KR" altLang="en-US" sz="2400" b="1" dirty="0"/>
              <a:t>예제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598B3A-0EC6-48E4-B4C1-823E7109D0C5}"/>
              </a:ext>
            </a:extLst>
          </p:cNvPr>
          <p:cNvSpPr txBox="1"/>
          <p:nvPr/>
        </p:nvSpPr>
        <p:spPr>
          <a:xfrm>
            <a:off x="389899" y="6204373"/>
            <a:ext cx="10682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\ESP32\SW\ARDUINO\WIFI_AP_SERVER”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※ </a:t>
            </a:r>
            <a:r>
              <a:rPr lang="ko-KR" altLang="en-US" dirty="0">
                <a:solidFill>
                  <a:srgbClr val="0070C0"/>
                </a:solidFill>
              </a:rPr>
              <a:t>통신테스트용 </a:t>
            </a:r>
            <a:r>
              <a:rPr lang="en-US" altLang="ko-KR" dirty="0">
                <a:solidFill>
                  <a:srgbClr val="0070C0"/>
                </a:solidFill>
              </a:rPr>
              <a:t>REALTERM</a:t>
            </a:r>
            <a:r>
              <a:rPr lang="ko-KR" altLang="en-US" dirty="0">
                <a:solidFill>
                  <a:srgbClr val="0070C0"/>
                </a:solidFill>
              </a:rPr>
              <a:t>은 옆의 주소에서 받을 수 있다</a:t>
            </a:r>
            <a:r>
              <a:rPr lang="en-US" altLang="ko-KR" dirty="0">
                <a:solidFill>
                  <a:srgbClr val="0070C0"/>
                </a:solidFill>
              </a:rPr>
              <a:t>. https://sourceforge.net/projects/realterm/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E60046-2959-4828-813E-22189C2787E5}"/>
              </a:ext>
            </a:extLst>
          </p:cNvPr>
          <p:cNvSpPr txBox="1"/>
          <p:nvPr/>
        </p:nvSpPr>
        <p:spPr>
          <a:xfrm>
            <a:off x="314803" y="563793"/>
            <a:ext cx="11562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ESP32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의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WIFI ACCESS POINT WEB SERVER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를 만들어 스마트폰 또는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PC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에서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WIFI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로 접속 후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WEB PAGE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에서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LED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를 제어해 보자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3B526F-BF46-4043-8FA0-A5DB86263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576" y="968219"/>
            <a:ext cx="2423898" cy="23034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4A7ACC9-C90A-4741-A9DE-0372DFEE1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03" y="1900237"/>
            <a:ext cx="4089033" cy="646331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93CA4EA-E683-4733-A698-F83CD6E2799B}"/>
              </a:ext>
            </a:extLst>
          </p:cNvPr>
          <p:cNvSpPr/>
          <p:nvPr/>
        </p:nvSpPr>
        <p:spPr>
          <a:xfrm>
            <a:off x="749771" y="1439332"/>
            <a:ext cx="3234266" cy="3556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WIFI SSID </a:t>
            </a:r>
            <a:r>
              <a:rPr lang="ko-KR" altLang="en-US" dirty="0"/>
              <a:t>및 </a:t>
            </a:r>
            <a:r>
              <a:rPr lang="en-US" altLang="ko-KR" dirty="0"/>
              <a:t>PASS WORD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47F0D3B-0500-4A15-B970-63B731350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91" y="3429000"/>
            <a:ext cx="2428277" cy="26119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8F457A8-C241-44B4-BB72-7A2281BEEF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8932" y="3665857"/>
            <a:ext cx="2148227" cy="2510366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8605E36-1085-4687-A30D-11A243316FF5}"/>
              </a:ext>
            </a:extLst>
          </p:cNvPr>
          <p:cNvSpPr/>
          <p:nvPr/>
        </p:nvSpPr>
        <p:spPr>
          <a:xfrm>
            <a:off x="8607057" y="4643015"/>
            <a:ext cx="567267" cy="584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F5793FD-8C85-4C20-AD20-538B37AFA1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4203" y="3679931"/>
            <a:ext cx="2230598" cy="25103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8DBDB4F-79CC-43DE-A3EE-44BF2C920F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1458" y="3646596"/>
            <a:ext cx="2599811" cy="2510368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086FD74-0092-4B88-BD6E-94B21515B84E}"/>
              </a:ext>
            </a:extLst>
          </p:cNvPr>
          <p:cNvSpPr/>
          <p:nvPr/>
        </p:nvSpPr>
        <p:spPr>
          <a:xfrm>
            <a:off x="3071252" y="4703028"/>
            <a:ext cx="567267" cy="584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1D0D51C-AA1A-4B0A-8F0D-735DE46E89D3}"/>
              </a:ext>
            </a:extLst>
          </p:cNvPr>
          <p:cNvSpPr/>
          <p:nvPr/>
        </p:nvSpPr>
        <p:spPr>
          <a:xfrm>
            <a:off x="2713372" y="3267290"/>
            <a:ext cx="6035080" cy="3556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AP </a:t>
            </a:r>
            <a:r>
              <a:rPr lang="ko-KR" altLang="en-US" dirty="0" err="1"/>
              <a:t>접속후</a:t>
            </a:r>
            <a:r>
              <a:rPr lang="ko-KR" altLang="en-US" dirty="0"/>
              <a:t> </a:t>
            </a:r>
            <a:r>
              <a:rPr lang="en-US" altLang="ko-KR" dirty="0"/>
              <a:t>WEB PAGE</a:t>
            </a:r>
            <a:r>
              <a:rPr lang="ko-KR" altLang="en-US" dirty="0"/>
              <a:t>에서 </a:t>
            </a:r>
            <a:r>
              <a:rPr lang="en-US" altLang="ko-KR" dirty="0"/>
              <a:t>LED </a:t>
            </a:r>
            <a:r>
              <a:rPr lang="ko-KR" altLang="en-US" dirty="0"/>
              <a:t>제어</a:t>
            </a:r>
          </a:p>
        </p:txBody>
      </p:sp>
      <p:sp>
        <p:nvSpPr>
          <p:cNvPr id="24" name="말풍선: 모서리가 둥근 사각형 23">
            <a:extLst>
              <a:ext uri="{FF2B5EF4-FFF2-40B4-BE49-F238E27FC236}">
                <a16:creationId xmlns:a16="http://schemas.microsoft.com/office/drawing/2014/main" id="{642389FB-A357-482F-A1C3-B76B38B36325}"/>
              </a:ext>
            </a:extLst>
          </p:cNvPr>
          <p:cNvSpPr/>
          <p:nvPr/>
        </p:nvSpPr>
        <p:spPr>
          <a:xfrm>
            <a:off x="7941199" y="1866572"/>
            <a:ext cx="4013734" cy="1072199"/>
          </a:xfrm>
          <a:prstGeom prst="wedgeRoundRectCallout">
            <a:avLst>
              <a:gd name="adj1" fmla="val -61851"/>
              <a:gd name="adj2" fmla="val 388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WIFI</a:t>
            </a:r>
            <a:r>
              <a:rPr lang="ko-KR" altLang="en-US" dirty="0" err="1"/>
              <a:t>에서ㅓ</a:t>
            </a:r>
            <a:r>
              <a:rPr lang="ko-KR" altLang="en-US" dirty="0"/>
              <a:t> </a:t>
            </a:r>
            <a:r>
              <a:rPr lang="en-US" altLang="ko-KR" dirty="0"/>
              <a:t>ESP32 Access point</a:t>
            </a:r>
            <a:r>
              <a:rPr lang="ko-KR" altLang="en-US" dirty="0"/>
              <a:t>를 검색하여 접속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인터넷 </a:t>
            </a:r>
            <a:r>
              <a:rPr lang="ko-KR" altLang="en-US" dirty="0" err="1"/>
              <a:t>연결없이도</a:t>
            </a:r>
            <a:r>
              <a:rPr lang="ko-KR" altLang="en-US" dirty="0"/>
              <a:t> 접속 유지 확인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02202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2515911" y="21374"/>
            <a:ext cx="4730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WIFI </a:t>
            </a:r>
            <a:r>
              <a:rPr lang="ko-KR" altLang="en-US" sz="2400" b="1" dirty="0"/>
              <a:t>온도센서 </a:t>
            </a:r>
            <a:r>
              <a:rPr lang="en-US" altLang="ko-KR" sz="2400" b="1" dirty="0"/>
              <a:t>Web Server </a:t>
            </a:r>
            <a:r>
              <a:rPr lang="ko-KR" altLang="en-US" sz="2400" b="1" dirty="0"/>
              <a:t>예제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598B3A-0EC6-48E4-B4C1-823E7109D0C5}"/>
              </a:ext>
            </a:extLst>
          </p:cNvPr>
          <p:cNvSpPr txBox="1"/>
          <p:nvPr/>
        </p:nvSpPr>
        <p:spPr>
          <a:xfrm>
            <a:off x="306336" y="6438357"/>
            <a:ext cx="9885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</a:t>
            </a:r>
            <a:r>
              <a:rPr lang="en-US" altLang="ko-KR" dirty="0" err="1">
                <a:solidFill>
                  <a:srgbClr val="0070C0"/>
                </a:solidFill>
              </a:rPr>
              <a:t>Temperature_Humidity_Web_Server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  <a:endParaRPr lang="en-US" altLang="ko-KR" dirty="0">
              <a:solidFill>
                <a:srgbClr val="0070C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E60046-2959-4828-813E-22189C2787E5}"/>
              </a:ext>
            </a:extLst>
          </p:cNvPr>
          <p:cNvSpPr txBox="1"/>
          <p:nvPr/>
        </p:nvSpPr>
        <p:spPr>
          <a:xfrm>
            <a:off x="7174416" y="598238"/>
            <a:ext cx="4871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htu21 </a:t>
            </a:r>
            <a:r>
              <a:rPr lang="ko-KR" altLang="en-US" dirty="0"/>
              <a:t>온도센서의 측정값을 </a:t>
            </a:r>
            <a:r>
              <a:rPr lang="en-US" altLang="ko-KR" dirty="0"/>
              <a:t>web</a:t>
            </a:r>
            <a:r>
              <a:rPr lang="ko-KR" altLang="en-US" dirty="0"/>
              <a:t> </a:t>
            </a:r>
            <a:r>
              <a:rPr lang="en-US" altLang="ko-KR" dirty="0"/>
              <a:t>server</a:t>
            </a:r>
            <a:r>
              <a:rPr lang="ko-KR" altLang="en-US" dirty="0"/>
              <a:t> 에 표시하는 예제이며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0070C0"/>
                </a:solidFill>
              </a:rPr>
              <a:t>webpage.cpp</a:t>
            </a:r>
            <a:r>
              <a:rPr lang="ko-KR" altLang="en-US" dirty="0" err="1"/>
              <a:t>에서아래</a:t>
            </a:r>
            <a:r>
              <a:rPr lang="ko-KR" altLang="en-US" dirty="0"/>
              <a:t> 내용을 사용하는 </a:t>
            </a:r>
            <a:r>
              <a:rPr lang="en-US" altLang="ko-KR" dirty="0" err="1"/>
              <a:t>wifi</a:t>
            </a:r>
            <a:r>
              <a:rPr lang="en-US" altLang="ko-KR" dirty="0"/>
              <a:t> </a:t>
            </a:r>
            <a:r>
              <a:rPr lang="ko-KR" altLang="en-US" dirty="0"/>
              <a:t>공유기에 맞게 설정해준다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B63419-B38E-4698-B409-A692AC84B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896" y="3442041"/>
            <a:ext cx="3080104" cy="29074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E57C7D9-AAB3-4B96-88FA-DB56EF4395E6}"/>
              </a:ext>
            </a:extLst>
          </p:cNvPr>
          <p:cNvSpPr txBox="1"/>
          <p:nvPr/>
        </p:nvSpPr>
        <p:spPr>
          <a:xfrm>
            <a:off x="145674" y="598238"/>
            <a:ext cx="6763126" cy="55092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 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config.h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         </a:t>
            </a:r>
          </a:p>
          <a:p>
            <a:r>
              <a:rPr lang="en-US" altLang="ko-KR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"drv_sht21.h"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webpage.h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SENSOR_DATA_PRINTER_CYCLE_TIME 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sensor_status_print_handler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restart_time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 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timeNow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over_flow_f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 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value_str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timeNow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millis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timeNow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&gt;=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restart_time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&amp;&amp; !(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over_flow_f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&amp;&amp;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timeNow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(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0xFFFFFFFF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SENSOR_DATA_PRINTER_CYCLE_TIME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 ) {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over_flow_f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 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time_end_calculation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timeNow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SENSOR_DATA_PRINTER_CYCLE_TIME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&amp;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restart_time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sprintf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value_str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"Temp= %6.2f℃, </a:t>
            </a:r>
            <a:r>
              <a:rPr lang="en-US" altLang="ko-KR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 %5.2f%RH%%"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value_str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sht21_init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I2C_SCL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I2C_SDA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BUTTON_GPIO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INPUT_PULLUP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LED_GPIO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init_webServer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typedef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enum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SYSTEM_INIT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SYSTE_IDLE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LOGGING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e_system_status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SENSOR_READ_CYCLE   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restart_time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 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timeNow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over_flow_f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e_system_status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sys_status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SYSTEM_INIT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timeNow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millis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timeNow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&gt;=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restart_time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&amp;&amp; !(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over_flow_f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&amp;&amp;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timeNow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(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0xFFFFFFFF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SENSOR_READ_CYCLE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 ) {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over_flow_f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 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time_end_calculation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timeNow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SENSOR_READ_CYCLE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&amp;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restart_time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altLang="ko-KR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temp_humi_Measure_Handler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&amp;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 {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webServer_handler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}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1E2F806-CAA0-4AA2-8AA0-F9D1907578AE}"/>
              </a:ext>
            </a:extLst>
          </p:cNvPr>
          <p:cNvSpPr/>
          <p:nvPr/>
        </p:nvSpPr>
        <p:spPr>
          <a:xfrm>
            <a:off x="7246245" y="2819534"/>
            <a:ext cx="3695228" cy="52079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웹서버에서 </a:t>
            </a:r>
            <a:r>
              <a:rPr lang="ko-KR" altLang="en-US" dirty="0" err="1"/>
              <a:t>온습도</a:t>
            </a:r>
            <a:r>
              <a:rPr lang="ko-KR" altLang="en-US" dirty="0"/>
              <a:t> 센서 값 모니터링 화면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9AEC08-C8AD-4BA4-BAB5-8B1B6532DE86}"/>
              </a:ext>
            </a:extLst>
          </p:cNvPr>
          <p:cNvSpPr txBox="1"/>
          <p:nvPr/>
        </p:nvSpPr>
        <p:spPr>
          <a:xfrm>
            <a:off x="7573444" y="1601164"/>
            <a:ext cx="3695228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ssid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=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_ssid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wifi_password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712370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9FDC6D5-8D59-4AD4-AA60-169AA5C0241F}"/>
              </a:ext>
            </a:extLst>
          </p:cNvPr>
          <p:cNvSpPr txBox="1"/>
          <p:nvPr/>
        </p:nvSpPr>
        <p:spPr>
          <a:xfrm>
            <a:off x="3693497" y="-16532"/>
            <a:ext cx="6219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H/W </a:t>
            </a:r>
            <a:r>
              <a:rPr lang="ko-KR" altLang="en-US" sz="2400" b="1" dirty="0"/>
              <a:t>적인 </a:t>
            </a:r>
            <a:r>
              <a:rPr lang="en-US" altLang="ko-KR" sz="2400" b="1" dirty="0"/>
              <a:t>UI</a:t>
            </a:r>
            <a:r>
              <a:rPr lang="ko-KR" altLang="en-US" sz="2400" b="1"/>
              <a:t>를 구성 시 </a:t>
            </a:r>
            <a:r>
              <a:rPr lang="ko-KR" altLang="en-US" sz="2400" b="1" dirty="0"/>
              <a:t>사용하면 좋은 </a:t>
            </a:r>
            <a:r>
              <a:rPr lang="en-US" altLang="ko-KR" sz="2400" b="1" dirty="0"/>
              <a:t>LCD</a:t>
            </a:r>
            <a:endParaRPr lang="ko-KR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D25190-BC9A-4D29-AEF2-02778A16AF58}"/>
              </a:ext>
            </a:extLst>
          </p:cNvPr>
          <p:cNvSpPr txBox="1"/>
          <p:nvPr/>
        </p:nvSpPr>
        <p:spPr>
          <a:xfrm>
            <a:off x="696822" y="8411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https://nextion.tech/basic-series-introduction/</a:t>
            </a:r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A74716-4A89-45AD-9D63-7FDE250E8F8D}"/>
              </a:ext>
            </a:extLst>
          </p:cNvPr>
          <p:cNvSpPr/>
          <p:nvPr/>
        </p:nvSpPr>
        <p:spPr>
          <a:xfrm>
            <a:off x="804334" y="474460"/>
            <a:ext cx="3234266" cy="3556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HMI LCD MODULE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956C89-4DCF-48F2-A5B5-C204D264D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341" y="2847116"/>
            <a:ext cx="3677267" cy="1953037"/>
          </a:xfrm>
          <a:prstGeom prst="rect">
            <a:avLst/>
          </a:prstGeom>
        </p:spPr>
      </p:pic>
      <p:pic>
        <p:nvPicPr>
          <p:cNvPr id="1026" name="Picture 2" descr="20+ Best NEXTION images in 2020">
            <a:extLst>
              <a:ext uri="{FF2B5EF4-FFF2-40B4-BE49-F238E27FC236}">
                <a16:creationId xmlns:a16="http://schemas.microsoft.com/office/drawing/2014/main" id="{DE6DA50A-9250-48CA-B621-6A10A6740D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91"/>
          <a:stretch/>
        </p:blipFill>
        <p:spPr bwMode="auto">
          <a:xfrm>
            <a:off x="696821" y="2700435"/>
            <a:ext cx="3449290" cy="195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EF562FB-154E-439B-92DC-00D6408CEBB9}"/>
              </a:ext>
            </a:extLst>
          </p:cNvPr>
          <p:cNvSpPr txBox="1"/>
          <p:nvPr/>
        </p:nvSpPr>
        <p:spPr>
          <a:xfrm>
            <a:off x="804333" y="1207543"/>
            <a:ext cx="73122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https://ko.aliexpress.com/wholesale?catId=0&amp;initiative_id=SB_20201201235631&amp;SearchText=NEXTION+2.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36560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C886D52-9E57-4485-B78C-E9976064A58C}"/>
              </a:ext>
            </a:extLst>
          </p:cNvPr>
          <p:cNvGrpSpPr/>
          <p:nvPr/>
        </p:nvGrpSpPr>
        <p:grpSpPr>
          <a:xfrm>
            <a:off x="473579" y="842992"/>
            <a:ext cx="3145390" cy="3294566"/>
            <a:chOff x="8440118" y="1547522"/>
            <a:chExt cx="3145390" cy="329456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038F4EC-8D59-46FE-A8BF-A9665A12C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8584164" y="2271765"/>
              <a:ext cx="2426277" cy="2714369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27321EB-5C85-4BD4-B720-773B03423A9C}"/>
                </a:ext>
              </a:extLst>
            </p:cNvPr>
            <p:cNvSpPr/>
            <p:nvPr/>
          </p:nvSpPr>
          <p:spPr>
            <a:xfrm>
              <a:off x="9755883" y="2892360"/>
              <a:ext cx="501137" cy="27422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말풍선: 모서리가 둥근 사각형 15">
              <a:extLst>
                <a:ext uri="{FF2B5EF4-FFF2-40B4-BE49-F238E27FC236}">
                  <a16:creationId xmlns:a16="http://schemas.microsoft.com/office/drawing/2014/main" id="{8D3F55B9-18B2-4FE3-ABED-6A8F20A2ECCC}"/>
                </a:ext>
              </a:extLst>
            </p:cNvPr>
            <p:cNvSpPr/>
            <p:nvPr/>
          </p:nvSpPr>
          <p:spPr>
            <a:xfrm>
              <a:off x="8454781" y="1547522"/>
              <a:ext cx="3130727" cy="894598"/>
            </a:xfrm>
            <a:prstGeom prst="wedgeRoundRectCallout">
              <a:avLst>
                <a:gd name="adj1" fmla="val -553"/>
                <a:gd name="adj2" fmla="val 96002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NEXTION</a:t>
              </a:r>
              <a:r>
                <a:rPr lang="ko-KR" altLang="en-US" dirty="0"/>
                <a:t> </a:t>
              </a:r>
              <a:r>
                <a:rPr lang="en-US" altLang="ko-KR" dirty="0"/>
                <a:t>HMI</a:t>
              </a:r>
              <a:r>
                <a:rPr lang="ko-KR" altLang="en-US" dirty="0"/>
                <a:t> </a:t>
              </a:r>
              <a:r>
                <a:rPr lang="en-US" altLang="ko-KR" dirty="0"/>
                <a:t>LCD</a:t>
              </a:r>
              <a:r>
                <a:rPr lang="ko-KR" altLang="en-US" dirty="0"/>
                <a:t>와 연결용 </a:t>
              </a:r>
              <a:r>
                <a:rPr lang="en-US" altLang="ko-KR" dirty="0"/>
                <a:t>UART2 </a:t>
              </a:r>
              <a:r>
                <a:rPr lang="ko-KR" altLang="en-US" dirty="0"/>
                <a:t>포트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8468E9B8-9B1F-4876-BFAC-E33A7B776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060" y="1711279"/>
            <a:ext cx="2323693" cy="2381957"/>
          </a:xfrm>
          <a:prstGeom prst="rect">
            <a:avLst/>
          </a:prstGeom>
        </p:spPr>
      </p:pic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08C8E07A-866A-4399-BAEE-C26F2A2CA605}"/>
              </a:ext>
            </a:extLst>
          </p:cNvPr>
          <p:cNvSpPr/>
          <p:nvPr/>
        </p:nvSpPr>
        <p:spPr>
          <a:xfrm>
            <a:off x="3187949" y="4048473"/>
            <a:ext cx="2109567" cy="913050"/>
          </a:xfrm>
          <a:prstGeom prst="wedgeRoundRectCallout">
            <a:avLst>
              <a:gd name="adj1" fmla="val -9883"/>
              <a:gd name="adj2" fmla="val -8195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터치 입력 지원</a:t>
            </a:r>
          </a:p>
        </p:txBody>
      </p:sp>
      <p:pic>
        <p:nvPicPr>
          <p:cNvPr id="5" name="Picture 2" descr="DOWNLOAD - Nextion">
            <a:extLst>
              <a:ext uri="{FF2B5EF4-FFF2-40B4-BE49-F238E27FC236}">
                <a16:creationId xmlns:a16="http://schemas.microsoft.com/office/drawing/2014/main" id="{B8E7830A-1795-4FBA-92BB-A4ADF22C0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339" y="1186384"/>
            <a:ext cx="5410754" cy="345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E99A0FE-6313-487C-90C6-208D37CE662E}"/>
              </a:ext>
            </a:extLst>
          </p:cNvPr>
          <p:cNvSpPr/>
          <p:nvPr/>
        </p:nvSpPr>
        <p:spPr>
          <a:xfrm>
            <a:off x="7191102" y="582593"/>
            <a:ext cx="3695228" cy="52079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전용 </a:t>
            </a:r>
            <a:r>
              <a:rPr lang="en-US" altLang="ko-KR" dirty="0"/>
              <a:t>UI </a:t>
            </a:r>
            <a:r>
              <a:rPr lang="ko-KR" altLang="en-US" dirty="0"/>
              <a:t>작성 프로그램 지원</a:t>
            </a:r>
          </a:p>
        </p:txBody>
      </p:sp>
    </p:spTree>
    <p:extLst>
      <p:ext uri="{BB962C8B-B14F-4D97-AF65-F5344CB8AC3E}">
        <p14:creationId xmlns:p14="http://schemas.microsoft.com/office/powerpoint/2010/main" val="17287614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9CA06E-F98A-4DEE-AFBD-943339145F55}"/>
              </a:ext>
            </a:extLst>
          </p:cNvPr>
          <p:cNvSpPr txBox="1"/>
          <p:nvPr/>
        </p:nvSpPr>
        <p:spPr>
          <a:xfrm>
            <a:off x="1132578" y="2339964"/>
            <a:ext cx="5867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ESP32 </a:t>
            </a:r>
            <a:r>
              <a:rPr lang="ko-KR" altLang="en-US" sz="2000" b="1" dirty="0"/>
              <a:t>플랫폼을 </a:t>
            </a:r>
            <a:r>
              <a:rPr lang="en-US" altLang="ko-KR" sz="2000" b="1" dirty="0"/>
              <a:t>Arduino </a:t>
            </a:r>
            <a:r>
              <a:rPr lang="ko-KR" altLang="en-US" sz="2000" b="1" dirty="0"/>
              <a:t>개발 시 참조 소스 링크</a:t>
            </a:r>
          </a:p>
        </p:txBody>
      </p:sp>
      <p:sp>
        <p:nvSpPr>
          <p:cNvPr id="11" name="TextBox 10">
            <a:hlinkClick r:id="rId2"/>
            <a:extLst>
              <a:ext uri="{FF2B5EF4-FFF2-40B4-BE49-F238E27FC236}">
                <a16:creationId xmlns:a16="http://schemas.microsoft.com/office/drawing/2014/main" id="{303E6471-A2E0-4184-85E6-D618789B51F1}"/>
              </a:ext>
            </a:extLst>
          </p:cNvPr>
          <p:cNvSpPr txBox="1"/>
          <p:nvPr/>
        </p:nvSpPr>
        <p:spPr>
          <a:xfrm>
            <a:off x="1132578" y="26978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https://github.com/espressif/arduino-esp32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DB5318-BC60-40EE-B4C5-F406AB5DC830}"/>
              </a:ext>
            </a:extLst>
          </p:cNvPr>
          <p:cNvSpPr txBox="1"/>
          <p:nvPr/>
        </p:nvSpPr>
        <p:spPr>
          <a:xfrm>
            <a:off x="1132578" y="376363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https://docs.espressif.com/projects/esp-idf/en/latest/esp32/api-reference/peripherals/uart.html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A33C6E-0999-4DF3-8B86-2142F5E799B7}"/>
              </a:ext>
            </a:extLst>
          </p:cNvPr>
          <p:cNvSpPr txBox="1"/>
          <p:nvPr/>
        </p:nvSpPr>
        <p:spPr>
          <a:xfrm>
            <a:off x="1132578" y="3394298"/>
            <a:ext cx="6463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ESP32 </a:t>
            </a:r>
            <a:r>
              <a:rPr lang="ko-KR" altLang="en-US" sz="2000" b="1" dirty="0"/>
              <a:t>플랫폼을 </a:t>
            </a:r>
            <a:r>
              <a:rPr lang="en-US" altLang="ko-KR" sz="2000" b="1" dirty="0" err="1"/>
              <a:t>espressif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환경으로 개발 시 참조 자료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ADE95C-6419-4FFA-B390-B03A440F0E15}"/>
              </a:ext>
            </a:extLst>
          </p:cNvPr>
          <p:cNvSpPr txBox="1"/>
          <p:nvPr/>
        </p:nvSpPr>
        <p:spPr>
          <a:xfrm>
            <a:off x="1132578" y="919871"/>
            <a:ext cx="6556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/>
              <a:t>서일대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C</a:t>
            </a:r>
            <a:r>
              <a:rPr lang="ko-KR" altLang="en-US" sz="2000" b="1" dirty="0"/>
              <a:t>언어 심화 향상 프로젝트 </a:t>
            </a:r>
            <a:r>
              <a:rPr lang="en-US" altLang="ko-KR" sz="2000" b="1" dirty="0"/>
              <a:t>GITHUB </a:t>
            </a:r>
            <a:r>
              <a:rPr lang="ko-KR" altLang="en-US" sz="2000" b="1" dirty="0"/>
              <a:t>자료실 링크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D508BA-DB6D-4398-884B-7DA5EAF1F400}"/>
              </a:ext>
            </a:extLst>
          </p:cNvPr>
          <p:cNvSpPr txBox="1"/>
          <p:nvPr/>
        </p:nvSpPr>
        <p:spPr>
          <a:xfrm>
            <a:off x="1132578" y="13550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https://github.com/mocona05/seoil_uni_project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170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CD1467-A197-4E06-B673-066BD283EE06}"/>
              </a:ext>
            </a:extLst>
          </p:cNvPr>
          <p:cNvSpPr txBox="1"/>
          <p:nvPr/>
        </p:nvSpPr>
        <p:spPr>
          <a:xfrm>
            <a:off x="2831503" y="180729"/>
            <a:ext cx="6070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하드웨어 설정관련 헤더파일 작성</a:t>
            </a:r>
            <a:r>
              <a:rPr lang="en-US" altLang="ko-KR" sz="2400" dirty="0"/>
              <a:t>(</a:t>
            </a:r>
            <a:r>
              <a:rPr lang="en-US" altLang="ko-KR" sz="2400" dirty="0" err="1"/>
              <a:t>board.h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19FE94-09EE-43CB-95B9-E5FA32816B5F}"/>
              </a:ext>
            </a:extLst>
          </p:cNvPr>
          <p:cNvSpPr txBox="1"/>
          <p:nvPr/>
        </p:nvSpPr>
        <p:spPr>
          <a:xfrm>
            <a:off x="413545" y="642394"/>
            <a:ext cx="6557108" cy="59093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#pragma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once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LED_BUILTIN_PIN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LED_RED_PIN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LED_GREEN_PIN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LED_BLUE_PIN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RGB_LED_PIN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BOOT_SW_PIN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SW1_PIN   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SW2_PIN   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SD_CS_PIN 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SPI2_SCK_PIN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SPI2_MOSI_PIN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SPI2_MISO_PIN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SD_DECT_PIN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SCL_PIN   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SDA_PIN   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DAC1_PIN  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DAC2_PIN  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BAT_ADC_PIN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TC_ADC_P_PIN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39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TC_ADC_N_PIN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CAN_RX_PIN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CAN_TX_PIN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UART_RXI2_PIN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UART_TXO2_PIN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TOUCH_CH1           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T9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READ_SW1_PIN        (!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(SW1_PIN))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READ_SW2_PIN        (!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(SW2_PIN))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READ_BOOT_SW_PIN    (!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(BOOT_SW_PIN))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BUILTIN_LED_ON     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(LED_BUILTIN_PIN,HIGH)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BUILTIN_LED_OFF    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(LED_BUILTIN_PIN,LOW)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RED_LED_ON         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(LED_RED_PIN,HIGH)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RED_LED_OFF        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(LED_RED_PIN,LOW)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GREEN_LED_ON       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(LED_GREEN_PIN,HIGH)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GREEN_LED_OFF      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(LED_GREEN_PIN,LOW)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BLUE_LED_ON        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(LED_BLUE_PIN,HIGH)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BLUE_LED_OFF       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(LED_BLUE_PIN,LOW)</a:t>
            </a: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RED_LED_TOGGLE      (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(LED_RED_PIN, !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(LED_RED_PIN)))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GREEN_LED_TOGGLE    (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(LED_GREEN_PIN, !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(LED_GREEN_PIN)))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BLUE_LED_TOGGLE     (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(LED_BLUE_PIN, !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(LED_BLUE_PIN)))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BUILTIN_LED_TOGGLE  (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(LED_BUILTIN_PIN, !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(LED_BUILTIN_PIN)))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FE86F7-E20F-424C-99E9-A90AF4CE6BC9}"/>
              </a:ext>
            </a:extLst>
          </p:cNvPr>
          <p:cNvSpPr txBox="1"/>
          <p:nvPr/>
        </p:nvSpPr>
        <p:spPr>
          <a:xfrm>
            <a:off x="7103515" y="1082949"/>
            <a:ext cx="48774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</a:t>
            </a:r>
            <a:r>
              <a:rPr lang="ko-KR" altLang="en-US" dirty="0">
                <a:solidFill>
                  <a:srgbClr val="0070C0"/>
                </a:solidFill>
              </a:rPr>
              <a:t>개발 시 하드웨어 설정 관련하여 헤더파일을 작성하는 것이 개발의 편의성 및 향 후 하드웨어가 변경될 경우에도 코드의 가독성과 수정을 용의하게 하므로 작성하는 것이 좋다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0" name="화살표: 오각형 9">
            <a:extLst>
              <a:ext uri="{FF2B5EF4-FFF2-40B4-BE49-F238E27FC236}">
                <a16:creationId xmlns:a16="http://schemas.microsoft.com/office/drawing/2014/main" id="{F8C31B63-C804-4CA3-B5C3-6559A4F4F214}"/>
              </a:ext>
            </a:extLst>
          </p:cNvPr>
          <p:cNvSpPr/>
          <p:nvPr/>
        </p:nvSpPr>
        <p:spPr>
          <a:xfrm flipH="1">
            <a:off x="2303748" y="667146"/>
            <a:ext cx="5800806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#pragma once</a:t>
            </a:r>
            <a:r>
              <a:rPr lang="ko-KR" altLang="en-US" sz="1400" dirty="0"/>
              <a:t>는 헤더파일을 한번만 포함하기 위해서 선언한다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6CBF74-65CA-4D0E-99E9-A27CFF5997D9}"/>
              </a:ext>
            </a:extLst>
          </p:cNvPr>
          <p:cNvSpPr txBox="1"/>
          <p:nvPr/>
        </p:nvSpPr>
        <p:spPr>
          <a:xfrm>
            <a:off x="7823201" y="4483036"/>
            <a:ext cx="3438098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#ifndef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__BOARD_H__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__BOARD_H__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LED_BUILTIN_PIN    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LED_RED_PIN        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LED_GREEN_PIN      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LED_BLUE_PIN       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D8C9FDA8-6D04-4B17-A489-3AA6265ED2AB}"/>
              </a:ext>
            </a:extLst>
          </p:cNvPr>
          <p:cNvSpPr/>
          <p:nvPr/>
        </p:nvSpPr>
        <p:spPr>
          <a:xfrm>
            <a:off x="7651262" y="3040831"/>
            <a:ext cx="4127193" cy="1281914"/>
          </a:xfrm>
          <a:prstGeom prst="wedgeRoundRectCallout">
            <a:avLst>
              <a:gd name="adj1" fmla="val -19028"/>
              <a:gd name="adj2" fmla="val 677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/>
              <a:t>#ifndef</a:t>
            </a:r>
            <a:r>
              <a:rPr lang="ko-KR" altLang="en-US" dirty="0"/>
              <a:t>를 사용하여 </a:t>
            </a:r>
            <a:r>
              <a:rPr lang="en-US" altLang="ko-KR" sz="1800" dirty="0"/>
              <a:t>#pragma once</a:t>
            </a:r>
            <a:r>
              <a:rPr lang="ko-KR" altLang="en-US" sz="1800" dirty="0"/>
              <a:t>와 동일한 효과를 낼 수 있다</a:t>
            </a:r>
            <a:r>
              <a:rPr lang="en-US" altLang="ko-KR" sz="1800" dirty="0"/>
              <a:t>.</a:t>
            </a:r>
          </a:p>
          <a:p>
            <a:pPr algn="ctr"/>
            <a:r>
              <a:rPr lang="ko-KR" altLang="en-US" dirty="0"/>
              <a:t>컴파일러에 따라서 </a:t>
            </a:r>
            <a:r>
              <a:rPr lang="en-US" altLang="ko-KR" sz="1800" dirty="0"/>
              <a:t>#pragma once</a:t>
            </a:r>
            <a:r>
              <a:rPr lang="ko-KR" altLang="en-US" sz="1800" dirty="0"/>
              <a:t>를 지원하지 않는 경우도 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BFCF19-F426-437D-A0A6-05943B964BE0}"/>
              </a:ext>
            </a:extLst>
          </p:cNvPr>
          <p:cNvSpPr txBox="1"/>
          <p:nvPr/>
        </p:nvSpPr>
        <p:spPr>
          <a:xfrm>
            <a:off x="177956" y="6489986"/>
            <a:ext cx="9962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“\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\ESP32\SW\ARDUINO\PCB_EVKIT_TEST\include\</a:t>
            </a:r>
            <a:r>
              <a:rPr lang="en-US" altLang="ko-KR" dirty="0" err="1">
                <a:solidFill>
                  <a:srgbClr val="0070C0"/>
                </a:solidFill>
              </a:rPr>
              <a:t>board.h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</p:spTree>
    <p:extLst>
      <p:ext uri="{BB962C8B-B14F-4D97-AF65-F5344CB8AC3E}">
        <p14:creationId xmlns:p14="http://schemas.microsoft.com/office/powerpoint/2010/main" val="360886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CD1467-A197-4E06-B673-066BD283EE06}"/>
              </a:ext>
            </a:extLst>
          </p:cNvPr>
          <p:cNvSpPr txBox="1"/>
          <p:nvPr/>
        </p:nvSpPr>
        <p:spPr>
          <a:xfrm>
            <a:off x="3888778" y="198095"/>
            <a:ext cx="3899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PCB BOARD TEST SOURCE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19FE94-09EE-43CB-95B9-E5FA32816B5F}"/>
              </a:ext>
            </a:extLst>
          </p:cNvPr>
          <p:cNvSpPr txBox="1"/>
          <p:nvPr/>
        </p:nvSpPr>
        <p:spPr>
          <a:xfrm>
            <a:off x="335391" y="804216"/>
            <a:ext cx="6635931" cy="532453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sd_test.h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gpio.h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rgb_led.h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"drv_sht21.h"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dac.h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adc.h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sd_test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gpio_init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rgb_led_init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sht21_init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SCL_PIN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SDA_PIN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rawADC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adc_handler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rawADC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temp_humi_Measure_Handler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&amp;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 {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sprintf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</a:t>
            </a:r>
            <a:r>
              <a:rPr lang="en-US" altLang="ko-KR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"temp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=%.2f, 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=%.2f, 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rawADC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=%d</a:t>
            </a: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\r\n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rawADC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rgb_led_handler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gpio_handler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dac_handler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  //esp32</a:t>
            </a:r>
            <a:r>
              <a:rPr lang="ko-KR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의 </a:t>
            </a:r>
            <a:r>
              <a:rPr lang="en-US" altLang="ko-KR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arduino</a:t>
            </a:r>
            <a:r>
              <a:rPr lang="en-US" altLang="ko-KR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frame work </a:t>
            </a:r>
            <a:r>
              <a:rPr lang="ko-KR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는 </a:t>
            </a:r>
            <a:r>
              <a:rPr lang="en-US" altLang="ko-KR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Free </a:t>
            </a:r>
            <a:r>
              <a:rPr lang="en-US" altLang="ko-KR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rtos</a:t>
            </a:r>
            <a:r>
              <a:rPr lang="ko-KR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가 </a:t>
            </a:r>
            <a:r>
              <a:rPr lang="ko-KR" altLang="en-US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포팅되어</a:t>
            </a:r>
            <a:r>
              <a:rPr lang="ko-KR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있어 </a:t>
            </a:r>
            <a:r>
              <a:rPr lang="en-US" altLang="ko-KR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ko-KR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가 없을 경우 </a:t>
            </a:r>
            <a:r>
              <a:rPr lang="en-US" altLang="ko-KR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altLang="ko-KR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리소스 반환이 없어 문제가 되어 삽입</a:t>
            </a:r>
            <a:endParaRPr lang="ko-KR" alt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FE86F7-E20F-424C-99E9-A90AF4CE6BC9}"/>
              </a:ext>
            </a:extLst>
          </p:cNvPr>
          <p:cNvSpPr txBox="1"/>
          <p:nvPr/>
        </p:nvSpPr>
        <p:spPr>
          <a:xfrm>
            <a:off x="7103515" y="1082949"/>
            <a:ext cx="4877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RGB LED, DAC, ADC, </a:t>
            </a:r>
            <a:r>
              <a:rPr lang="ko-KR" altLang="en-US" dirty="0" err="1">
                <a:solidFill>
                  <a:srgbClr val="0070C0"/>
                </a:solidFill>
              </a:rPr>
              <a:t>온습도센서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스위치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단색 </a:t>
            </a:r>
            <a:r>
              <a:rPr lang="en-US" altLang="ko-KR" dirty="0">
                <a:solidFill>
                  <a:srgbClr val="0070C0"/>
                </a:solidFill>
              </a:rPr>
              <a:t>LED</a:t>
            </a:r>
            <a:r>
              <a:rPr lang="ko-KR" altLang="en-US" dirty="0">
                <a:solidFill>
                  <a:srgbClr val="0070C0"/>
                </a:solidFill>
              </a:rPr>
              <a:t>등을 테스트 할 수 있도록 소스코드 작성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BFCF19-F426-437D-A0A6-05943B964BE0}"/>
              </a:ext>
            </a:extLst>
          </p:cNvPr>
          <p:cNvSpPr txBox="1"/>
          <p:nvPr/>
        </p:nvSpPr>
        <p:spPr>
          <a:xfrm>
            <a:off x="138880" y="6290573"/>
            <a:ext cx="8362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“\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\ESP32\SW\ARDUINO\PCB_EVKIT_TEST”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4A40E5-FB16-4775-9865-00D08D67A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804817" y="1715393"/>
            <a:ext cx="3072486" cy="365425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163E266-C082-445C-8560-3946B18DE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165" y="5303669"/>
            <a:ext cx="210502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60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CD1467-A197-4E06-B673-066BD283EE06}"/>
              </a:ext>
            </a:extLst>
          </p:cNvPr>
          <p:cNvSpPr txBox="1"/>
          <p:nvPr/>
        </p:nvSpPr>
        <p:spPr>
          <a:xfrm>
            <a:off x="3309937" y="180729"/>
            <a:ext cx="4745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ESP32 </a:t>
            </a:r>
            <a:r>
              <a:rPr lang="ko-KR" altLang="en-US" sz="2400" dirty="0"/>
              <a:t>개발 시 </a:t>
            </a:r>
            <a:r>
              <a:rPr lang="en-US" altLang="ko-KR" sz="2400" dirty="0"/>
              <a:t>DEBUGGING</a:t>
            </a:r>
            <a:r>
              <a:rPr lang="ko-KR" altLang="en-US" sz="2400" dirty="0"/>
              <a:t> 관련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6B86CE-5839-4367-B9FB-46BB1E4D5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30" y="3015581"/>
            <a:ext cx="3669236" cy="27346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DA4029-3597-41CA-B9D2-11D22E81C757}"/>
              </a:ext>
            </a:extLst>
          </p:cNvPr>
          <p:cNvSpPr txBox="1"/>
          <p:nvPr/>
        </p:nvSpPr>
        <p:spPr>
          <a:xfrm>
            <a:off x="317393" y="875518"/>
            <a:ext cx="11202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ESP32</a:t>
            </a:r>
            <a:r>
              <a:rPr lang="ko-KR" altLang="en-US" dirty="0"/>
              <a:t>는 개발 시 전용 </a:t>
            </a:r>
            <a:r>
              <a:rPr lang="ko-KR" altLang="en-US" dirty="0" err="1"/>
              <a:t>디버거</a:t>
            </a:r>
            <a:r>
              <a:rPr lang="ko-KR" altLang="en-US" dirty="0"/>
              <a:t> </a:t>
            </a:r>
            <a:r>
              <a:rPr lang="en-US" altLang="ko-KR" dirty="0"/>
              <a:t>H/W</a:t>
            </a:r>
            <a:r>
              <a:rPr lang="ko-KR" altLang="en-US" dirty="0"/>
              <a:t>가 없이 디버깅이 불가하므로 터미널의 시리얼 프린터에 의존해서 개발해야 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일반적으로 임베디드</a:t>
            </a:r>
            <a:r>
              <a:rPr lang="en-US" altLang="ko-KR" dirty="0"/>
              <a:t>(</a:t>
            </a:r>
            <a:r>
              <a:rPr lang="ko-KR" altLang="en-US" dirty="0"/>
              <a:t>펌웨어</a:t>
            </a:r>
            <a:r>
              <a:rPr lang="en-US" altLang="ko-KR" dirty="0"/>
              <a:t>)</a:t>
            </a:r>
            <a:r>
              <a:rPr lang="ko-KR" altLang="en-US" dirty="0"/>
              <a:t>장치의 </a:t>
            </a:r>
            <a:r>
              <a:rPr lang="en-US" altLang="ko-KR" dirty="0"/>
              <a:t>S/W </a:t>
            </a:r>
            <a:r>
              <a:rPr lang="ko-KR" altLang="en-US" dirty="0"/>
              <a:t>개발 시 개발편의 성 및 개발 기간의 단축을 위해서 되도록 전용 디버깅 장비를 구비하여 사용하는 것이 좋다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4FB19EF-A1BA-4D24-9BCF-DD038FBF8B76}"/>
              </a:ext>
            </a:extLst>
          </p:cNvPr>
          <p:cNvSpPr/>
          <p:nvPr/>
        </p:nvSpPr>
        <p:spPr>
          <a:xfrm>
            <a:off x="957507" y="2308971"/>
            <a:ext cx="2466359" cy="47348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ESP32 </a:t>
            </a:r>
            <a:r>
              <a:rPr lang="ko-KR" altLang="en-US" dirty="0"/>
              <a:t>용 </a:t>
            </a:r>
            <a:r>
              <a:rPr lang="ko-KR" altLang="en-US" dirty="0" err="1"/>
              <a:t>디버거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C821C5-459C-4184-806D-E5E7A3D3CDCA}"/>
              </a:ext>
            </a:extLst>
          </p:cNvPr>
          <p:cNvSpPr txBox="1"/>
          <p:nvPr/>
        </p:nvSpPr>
        <p:spPr>
          <a:xfrm>
            <a:off x="261937" y="589788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https://docs.platformio.org/en/latest/tutorials/espressif32/arduino_debugging_unit_testing.html</a:t>
            </a:r>
            <a:endParaRPr lang="ko-KR" altLang="en-US" dirty="0"/>
          </a:p>
        </p:txBody>
      </p:sp>
      <p:pic>
        <p:nvPicPr>
          <p:cNvPr id="1026" name="Picture 2" descr="ST-LINK/V3 에 대한 소식. : 네이버 블로그">
            <a:extLst>
              <a:ext uri="{FF2B5EF4-FFF2-40B4-BE49-F238E27FC236}">
                <a16:creationId xmlns:a16="http://schemas.microsoft.com/office/drawing/2014/main" id="{D6F73F17-112B-482C-B4CE-2591FAA7A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934" y="3094892"/>
            <a:ext cx="4039464" cy="249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88A878D-F5BF-45BD-91D6-B9CE5E293042}"/>
              </a:ext>
            </a:extLst>
          </p:cNvPr>
          <p:cNvSpPr/>
          <p:nvPr/>
        </p:nvSpPr>
        <p:spPr>
          <a:xfrm>
            <a:off x="4724521" y="2308970"/>
            <a:ext cx="3458186" cy="47348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ARM </a:t>
            </a:r>
            <a:r>
              <a:rPr lang="ko-KR" altLang="en-US" dirty="0"/>
              <a:t>계열의 </a:t>
            </a:r>
            <a:r>
              <a:rPr lang="en-US" altLang="ko-KR" dirty="0"/>
              <a:t>STM32</a:t>
            </a:r>
            <a:r>
              <a:rPr lang="ko-KR" altLang="en-US" dirty="0"/>
              <a:t>용 </a:t>
            </a:r>
            <a:r>
              <a:rPr lang="ko-KR" altLang="en-US" dirty="0" err="1"/>
              <a:t>디버거</a:t>
            </a:r>
            <a:endParaRPr lang="ko-KR" altLang="en-US" dirty="0"/>
          </a:p>
        </p:txBody>
      </p:sp>
      <p:pic>
        <p:nvPicPr>
          <p:cNvPr id="1028" name="Picture 4" descr="8.08.90 J-Link EDU | SEGGER J-Link EDU Emulato | RS Components">
            <a:extLst>
              <a:ext uri="{FF2B5EF4-FFF2-40B4-BE49-F238E27FC236}">
                <a16:creationId xmlns:a16="http://schemas.microsoft.com/office/drawing/2014/main" id="{0B877149-F8EA-4EFC-BB1B-5BD64BBC1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447" y="3349624"/>
            <a:ext cx="20478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68CF046-EB40-42B6-B039-8079D7547E68}"/>
              </a:ext>
            </a:extLst>
          </p:cNvPr>
          <p:cNvSpPr/>
          <p:nvPr/>
        </p:nvSpPr>
        <p:spPr>
          <a:xfrm>
            <a:off x="8839078" y="2308970"/>
            <a:ext cx="2680798" cy="47348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Segger</a:t>
            </a:r>
            <a:r>
              <a:rPr lang="en-US" altLang="ko-KR" dirty="0"/>
              <a:t> j-link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0092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028CAA9-7EC9-454C-949E-31D1D8EBAACF}"/>
              </a:ext>
            </a:extLst>
          </p:cNvPr>
          <p:cNvSpPr txBox="1"/>
          <p:nvPr/>
        </p:nvSpPr>
        <p:spPr>
          <a:xfrm>
            <a:off x="317393" y="875518"/>
            <a:ext cx="112024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다용도 입출력</a:t>
            </a:r>
            <a:r>
              <a:rPr lang="en-US" altLang="ko-KR" dirty="0"/>
              <a:t>GPIO</a:t>
            </a:r>
            <a:r>
              <a:rPr lang="ko-KR" altLang="en-US" dirty="0"/>
              <a:t>은 입력이나 출력을 포함한 동작이 런타임 시에 사용자에 의해 제어될 수 있는</a:t>
            </a:r>
            <a:r>
              <a:rPr lang="en-US" altLang="ko-KR" dirty="0"/>
              <a:t>, </a:t>
            </a:r>
            <a:r>
              <a:rPr lang="ko-KR" altLang="en-US" dirty="0"/>
              <a:t>집적 회로나 전기 회로 기판의 디지털 신호 핀이다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GPIO</a:t>
            </a:r>
            <a:r>
              <a:rPr lang="ko-KR" altLang="en-US" dirty="0"/>
              <a:t>는 특정한 목적이 미리 정의되지 않으며 기본적으로는 사용되지 않는다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GPIO</a:t>
            </a:r>
            <a:r>
              <a:rPr lang="ko-KR" altLang="en-US" dirty="0"/>
              <a:t>는 어셈블리 레벨의 회로망 설계자</a:t>
            </a:r>
            <a:r>
              <a:rPr lang="en-US" altLang="ko-KR" dirty="0"/>
              <a:t>(</a:t>
            </a:r>
            <a:r>
              <a:rPr lang="ko-KR" altLang="en-US" dirty="0"/>
              <a:t>집적 회로 </a:t>
            </a:r>
            <a:r>
              <a:rPr lang="en-US" altLang="ko-KR" dirty="0"/>
              <a:t>GPIO</a:t>
            </a:r>
            <a:r>
              <a:rPr lang="ko-KR" altLang="en-US" dirty="0"/>
              <a:t>의 경우에는 회로 기판 설계자</a:t>
            </a:r>
            <a:r>
              <a:rPr lang="en-US" altLang="ko-KR" dirty="0"/>
              <a:t>, </a:t>
            </a:r>
            <a:r>
              <a:rPr lang="ko-KR" altLang="en-US" dirty="0"/>
              <a:t>기판 레벨 </a:t>
            </a:r>
            <a:r>
              <a:rPr lang="en-US" altLang="ko-KR" dirty="0"/>
              <a:t>GPIO</a:t>
            </a:r>
            <a:r>
              <a:rPr lang="ko-KR" altLang="en-US" dirty="0"/>
              <a:t>의 경우에는 시스템 통합자</a:t>
            </a:r>
            <a:r>
              <a:rPr lang="en-US" altLang="ko-KR" dirty="0"/>
              <a:t>, S/I)</a:t>
            </a:r>
            <a:r>
              <a:rPr lang="ko-KR" altLang="en-US" dirty="0"/>
              <a:t>에 의해 구현되어 있으며 사용 시에는 </a:t>
            </a:r>
            <a:r>
              <a:rPr lang="en-US" altLang="ko-KR" dirty="0"/>
              <a:t>GPIO</a:t>
            </a:r>
            <a:r>
              <a:rPr lang="ko-KR" altLang="en-US" dirty="0"/>
              <a:t>의 목적과 동작이 정의된다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B0162-C272-4446-B2EC-068CC48A3110}"/>
              </a:ext>
            </a:extLst>
          </p:cNvPr>
          <p:cNvSpPr txBox="1"/>
          <p:nvPr/>
        </p:nvSpPr>
        <p:spPr>
          <a:xfrm>
            <a:off x="2909926" y="329730"/>
            <a:ext cx="5402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GPIO (General purpose input/output)</a:t>
            </a:r>
            <a:endParaRPr lang="ko-KR" altLang="en-US" sz="24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22F326D-ECB3-4BF5-94BA-81A710961B02}"/>
              </a:ext>
            </a:extLst>
          </p:cNvPr>
          <p:cNvGrpSpPr/>
          <p:nvPr/>
        </p:nvGrpSpPr>
        <p:grpSpPr>
          <a:xfrm>
            <a:off x="6933304" y="2713967"/>
            <a:ext cx="4190224" cy="3910344"/>
            <a:chOff x="360566" y="2622063"/>
            <a:chExt cx="4190224" cy="3910344"/>
          </a:xfrm>
        </p:grpSpPr>
        <p:pic>
          <p:nvPicPr>
            <p:cNvPr id="3074" name="Picture 2" descr="Raspberry Pi GPIO Programming in C | Big Mess o' Wires">
              <a:extLst>
                <a:ext uri="{FF2B5EF4-FFF2-40B4-BE49-F238E27FC236}">
                  <a16:creationId xmlns:a16="http://schemas.microsoft.com/office/drawing/2014/main" id="{D2683F02-BDE8-4E98-A312-46ED495BDC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566" y="3103407"/>
              <a:ext cx="4190224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DECCD9E-4707-48A6-B1F4-594F012A1F8B}"/>
                </a:ext>
              </a:extLst>
            </p:cNvPr>
            <p:cNvSpPr/>
            <p:nvPr/>
          </p:nvSpPr>
          <p:spPr>
            <a:xfrm>
              <a:off x="1232896" y="2622063"/>
              <a:ext cx="2445564" cy="481344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라즈베리 파이 </a:t>
              </a:r>
              <a:r>
                <a:rPr lang="en-US" altLang="ko-KR" dirty="0"/>
                <a:t>GPIO</a:t>
              </a:r>
              <a:endParaRPr lang="ko-KR" altLang="en-US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8F1189-9FF3-48C2-AA33-C7FC856C186C}"/>
              </a:ext>
            </a:extLst>
          </p:cNvPr>
          <p:cNvGrpSpPr/>
          <p:nvPr/>
        </p:nvGrpSpPr>
        <p:grpSpPr>
          <a:xfrm>
            <a:off x="1133963" y="2886710"/>
            <a:ext cx="4315748" cy="3641560"/>
            <a:chOff x="5956492" y="2700873"/>
            <a:chExt cx="4315748" cy="3641560"/>
          </a:xfrm>
        </p:grpSpPr>
        <p:pic>
          <p:nvPicPr>
            <p:cNvPr id="2" name="Picture 2" descr="Getting Started with the ESP32 Development Board | Random Nerd Tutorials">
              <a:extLst>
                <a:ext uri="{FF2B5EF4-FFF2-40B4-BE49-F238E27FC236}">
                  <a16:creationId xmlns:a16="http://schemas.microsoft.com/office/drawing/2014/main" id="{E7A0739D-2543-40EC-BA52-B5CF2C6583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09" t="17074" r="30112"/>
            <a:stretch/>
          </p:blipFill>
          <p:spPr bwMode="auto">
            <a:xfrm>
              <a:off x="7669717" y="3182217"/>
              <a:ext cx="2519811" cy="3160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2C6DC68-4908-43A4-AF59-FDBD01A487FB}"/>
                </a:ext>
              </a:extLst>
            </p:cNvPr>
            <p:cNvSpPr/>
            <p:nvPr/>
          </p:nvSpPr>
          <p:spPr>
            <a:xfrm>
              <a:off x="7587005" y="3806092"/>
              <a:ext cx="554893" cy="17880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D06C688-D630-493D-98FF-8C7BF9792F16}"/>
                </a:ext>
              </a:extLst>
            </p:cNvPr>
            <p:cNvSpPr/>
            <p:nvPr/>
          </p:nvSpPr>
          <p:spPr>
            <a:xfrm>
              <a:off x="9717347" y="3605438"/>
              <a:ext cx="554893" cy="1988751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DADEC8B7-58AC-4435-BAD9-DBAEAA9359E5}"/>
                </a:ext>
              </a:extLst>
            </p:cNvPr>
            <p:cNvSpPr/>
            <p:nvPr/>
          </p:nvSpPr>
          <p:spPr>
            <a:xfrm>
              <a:off x="8165993" y="2700873"/>
              <a:ext cx="1828800" cy="481344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ESP32</a:t>
              </a:r>
              <a:r>
                <a:rPr lang="ko-KR" altLang="en-US" dirty="0"/>
                <a:t> </a:t>
              </a:r>
              <a:r>
                <a:rPr lang="en-US" altLang="ko-KR" dirty="0"/>
                <a:t>GPIO</a:t>
              </a:r>
              <a:endParaRPr lang="ko-KR" altLang="en-US" dirty="0"/>
            </a:p>
          </p:txBody>
        </p:sp>
        <p:sp>
          <p:nvSpPr>
            <p:cNvPr id="7" name="왼쪽 중괄호 6">
              <a:extLst>
                <a:ext uri="{FF2B5EF4-FFF2-40B4-BE49-F238E27FC236}">
                  <a16:creationId xmlns:a16="http://schemas.microsoft.com/office/drawing/2014/main" id="{591A6B5C-DAA5-4F44-A2FF-EE19E4325E5B}"/>
                </a:ext>
              </a:extLst>
            </p:cNvPr>
            <p:cNvSpPr/>
            <p:nvPr/>
          </p:nvSpPr>
          <p:spPr>
            <a:xfrm>
              <a:off x="7186595" y="3868615"/>
              <a:ext cx="483122" cy="648677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35BEE8-5294-4494-BD70-8267E907EA4B}"/>
                </a:ext>
              </a:extLst>
            </p:cNvPr>
            <p:cNvSpPr txBox="1"/>
            <p:nvPr/>
          </p:nvSpPr>
          <p:spPr>
            <a:xfrm>
              <a:off x="5956492" y="3698013"/>
              <a:ext cx="124872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GPIO36,</a:t>
              </a:r>
              <a:r>
                <a:rPr lang="ko-KR" altLang="en-US" dirty="0"/>
                <a:t> </a:t>
              </a:r>
              <a:r>
                <a:rPr lang="en-US" altLang="ko-KR" dirty="0"/>
                <a:t>39,</a:t>
              </a:r>
              <a:r>
                <a:rPr lang="ko-KR" altLang="en-US" dirty="0"/>
                <a:t> </a:t>
              </a:r>
              <a:r>
                <a:rPr lang="en-US" altLang="ko-KR" dirty="0"/>
                <a:t>34,</a:t>
              </a:r>
              <a:r>
                <a:rPr lang="ko-KR" altLang="en-US" dirty="0"/>
                <a:t> </a:t>
              </a:r>
              <a:r>
                <a:rPr lang="en-US" altLang="ko-KR" dirty="0"/>
                <a:t>35,</a:t>
              </a:r>
              <a:r>
                <a:rPr lang="ko-KR" altLang="en-US" dirty="0"/>
                <a:t> </a:t>
              </a:r>
              <a:r>
                <a:rPr lang="en-US" altLang="ko-KR" dirty="0"/>
                <a:t>32</a:t>
              </a:r>
              <a:r>
                <a:rPr lang="ko-KR" altLang="en-US" dirty="0"/>
                <a:t>는 입력만 가능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501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3368</TotalTime>
  <Words>8082</Words>
  <Application>Microsoft Office PowerPoint</Application>
  <PresentationFormat>와이드스크린</PresentationFormat>
  <Paragraphs>905</Paragraphs>
  <Slides>56</Slides>
  <Notes>41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2" baseType="lpstr">
      <vt:lpstr>Roboto</vt:lpstr>
      <vt:lpstr>나눔스퀘어</vt:lpstr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Hancheol</dc:creator>
  <cp:lastModifiedBy>Kim Hancheol</cp:lastModifiedBy>
  <cp:revision>150</cp:revision>
  <dcterms:created xsi:type="dcterms:W3CDTF">2020-11-03T03:58:13Z</dcterms:created>
  <dcterms:modified xsi:type="dcterms:W3CDTF">2020-12-09T08:18:41Z</dcterms:modified>
</cp:coreProperties>
</file>